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490" r:id="rId1"/>
  </p:sldMasterIdLst>
  <p:notesMasterIdLst>
    <p:notesMasterId r:id="rId84"/>
  </p:notesMasterIdLst>
  <p:sldIdLst>
    <p:sldId id="256" r:id="rId2"/>
    <p:sldId id="258" r:id="rId3"/>
    <p:sldId id="261" r:id="rId4"/>
    <p:sldId id="262" r:id="rId5"/>
    <p:sldId id="257" r:id="rId6"/>
    <p:sldId id="259" r:id="rId7"/>
    <p:sldId id="263" r:id="rId8"/>
    <p:sldId id="273" r:id="rId9"/>
    <p:sldId id="266" r:id="rId10"/>
    <p:sldId id="265" r:id="rId11"/>
    <p:sldId id="269" r:id="rId12"/>
    <p:sldId id="268" r:id="rId13"/>
    <p:sldId id="270" r:id="rId14"/>
    <p:sldId id="271" r:id="rId15"/>
    <p:sldId id="267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281" r:id="rId24"/>
    <p:sldId id="282" r:id="rId25"/>
    <p:sldId id="283" r:id="rId26"/>
    <p:sldId id="284" r:id="rId27"/>
    <p:sldId id="285" r:id="rId28"/>
    <p:sldId id="286" r:id="rId29"/>
    <p:sldId id="287" r:id="rId30"/>
    <p:sldId id="288" r:id="rId31"/>
    <p:sldId id="289" r:id="rId32"/>
    <p:sldId id="290" r:id="rId33"/>
    <p:sldId id="291" r:id="rId34"/>
    <p:sldId id="292" r:id="rId35"/>
    <p:sldId id="293" r:id="rId36"/>
    <p:sldId id="294" r:id="rId37"/>
    <p:sldId id="295" r:id="rId38"/>
    <p:sldId id="296" r:id="rId39"/>
    <p:sldId id="297" r:id="rId40"/>
    <p:sldId id="298" r:id="rId41"/>
    <p:sldId id="299" r:id="rId42"/>
    <p:sldId id="301" r:id="rId43"/>
    <p:sldId id="302" r:id="rId44"/>
    <p:sldId id="300" r:id="rId45"/>
    <p:sldId id="304" r:id="rId46"/>
    <p:sldId id="303" r:id="rId47"/>
    <p:sldId id="307" r:id="rId48"/>
    <p:sldId id="306" r:id="rId49"/>
    <p:sldId id="305" r:id="rId50"/>
    <p:sldId id="308" r:id="rId51"/>
    <p:sldId id="309" r:id="rId52"/>
    <p:sldId id="310" r:id="rId53"/>
    <p:sldId id="311" r:id="rId54"/>
    <p:sldId id="312" r:id="rId55"/>
    <p:sldId id="313" r:id="rId56"/>
    <p:sldId id="320" r:id="rId57"/>
    <p:sldId id="314" r:id="rId58"/>
    <p:sldId id="316" r:id="rId59"/>
    <p:sldId id="315" r:id="rId60"/>
    <p:sldId id="317" r:id="rId61"/>
    <p:sldId id="318" r:id="rId62"/>
    <p:sldId id="319" r:id="rId63"/>
    <p:sldId id="321" r:id="rId64"/>
    <p:sldId id="322" r:id="rId65"/>
    <p:sldId id="323" r:id="rId66"/>
    <p:sldId id="324" r:id="rId67"/>
    <p:sldId id="325" r:id="rId68"/>
    <p:sldId id="326" r:id="rId69"/>
    <p:sldId id="328" r:id="rId70"/>
    <p:sldId id="329" r:id="rId71"/>
    <p:sldId id="330" r:id="rId72"/>
    <p:sldId id="331" r:id="rId73"/>
    <p:sldId id="332" r:id="rId74"/>
    <p:sldId id="333" r:id="rId75"/>
    <p:sldId id="335" r:id="rId76"/>
    <p:sldId id="336" r:id="rId77"/>
    <p:sldId id="334" r:id="rId78"/>
    <p:sldId id="340" r:id="rId79"/>
    <p:sldId id="327" r:id="rId80"/>
    <p:sldId id="339" r:id="rId81"/>
    <p:sldId id="341" r:id="rId82"/>
    <p:sldId id="342" r:id="rId83"/>
  </p:sldIdLst>
  <p:sldSz cx="12192000" cy="6858000"/>
  <p:notesSz cx="6858000" cy="91440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474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120" y="22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A34FB8-1EEA-4A53-A61D-7886E86DA318}" type="datetimeFigureOut">
              <a:rPr lang="nl-BE" smtClean="0"/>
              <a:pPr/>
              <a:t>14/06/2020</a:t>
            </a:fld>
            <a:endParaRPr lang="nl-BE" dirty="0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 dirty="0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100D73-668A-46B1-89A8-3453E910E085}" type="slidenum">
              <a:rPr lang="nl-BE" smtClean="0"/>
              <a:pPr/>
              <a:t>‹nr.›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1116888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100D73-668A-46B1-89A8-3453E910E085}" type="slidenum">
              <a:rPr lang="nl-BE" smtClean="0"/>
              <a:pPr/>
              <a:t>1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724001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nl-NL" smtClean="0"/>
              <a:t>Klik om de ondertitelstijl van het model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BE" smtClean="0"/>
              <a:t>Naam student</a:t>
            </a:r>
            <a:endParaRPr lang="nl-B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 smtClean="0"/>
              <a:t>Context - Ontwerp - Implementatie – Samenvatting en conclusie</a:t>
            </a:r>
            <a:endParaRPr lang="nl-B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572C1-3FAA-4346-9330-03EF25016D70}" type="slidenum">
              <a:rPr lang="nl-BE" smtClean="0"/>
              <a:pPr/>
              <a:t>‹nr.›</a:t>
            </a:fld>
            <a:endParaRPr lang="nl-BE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19105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BE" smtClean="0"/>
              <a:t>Naam student</a:t>
            </a:r>
            <a:endParaRPr lang="nl-B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 smtClean="0"/>
              <a:t>Context - Ontwerp - Implementatie – Samenvatting en conclusie</a:t>
            </a:r>
            <a:endParaRPr lang="nl-B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572C1-3FAA-4346-9330-03EF25016D70}" type="slidenum">
              <a:rPr lang="nl-BE" smtClean="0"/>
              <a:pPr/>
              <a:t>‹nr.›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7221392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BE" smtClean="0"/>
              <a:t>Naam student</a:t>
            </a:r>
            <a:endParaRPr lang="nl-B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 smtClean="0"/>
              <a:t>Context - Ontwerp - Implementatie – Samenvatting en conclusie</a:t>
            </a:r>
            <a:endParaRPr lang="nl-B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572C1-3FAA-4346-9330-03EF25016D70}" type="slidenum">
              <a:rPr lang="nl-BE" smtClean="0"/>
              <a:pPr/>
              <a:t>‹nr.›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0961425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BE" smtClean="0"/>
              <a:t>Naam student</a:t>
            </a:r>
            <a:endParaRPr lang="nl-B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 smtClean="0"/>
              <a:t>Context - Ontwerp - Implementatie – Samenvatting en conclusie</a:t>
            </a:r>
            <a:endParaRPr lang="nl-B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572C1-3FAA-4346-9330-03EF25016D70}" type="slidenum">
              <a:rPr lang="nl-BE" smtClean="0"/>
              <a:pPr/>
              <a:t>‹nr.›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0945691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eko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BE" smtClean="0"/>
              <a:t>Naam student</a:t>
            </a:r>
            <a:endParaRPr lang="nl-B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 smtClean="0"/>
              <a:t>Context - Ontwerp - Implementatie – Samenvatting en conclusie</a:t>
            </a:r>
            <a:endParaRPr lang="nl-B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572C1-3FAA-4346-9330-03EF25016D70}" type="slidenum">
              <a:rPr lang="nl-BE" smtClean="0"/>
              <a:pPr/>
              <a:t>‹nr.›</a:t>
            </a:fld>
            <a:endParaRPr lang="nl-BE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2655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59"/>
          </a:xfrm>
        </p:spPr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BE" smtClean="0"/>
              <a:t>Naam student</a:t>
            </a:r>
            <a:endParaRPr lang="nl-B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 smtClean="0"/>
              <a:t>Context - Ontwerp - Implementatie – Samenvatting en conclusie</a:t>
            </a:r>
            <a:endParaRPr lang="nl-B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572C1-3FAA-4346-9330-03EF25016D70}" type="slidenum">
              <a:rPr lang="nl-BE" smtClean="0"/>
              <a:pPr/>
              <a:t>‹nr.›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68773540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286760"/>
          </a:xfrm>
        </p:spPr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</p:spPr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BE" smtClean="0"/>
              <a:t>Naam student</a:t>
            </a:r>
            <a:endParaRPr lang="nl-BE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 smtClean="0"/>
              <a:t>Context - Ontwerp - Implementatie – Samenvatting en conclusie</a:t>
            </a:r>
            <a:endParaRPr lang="nl-BE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572C1-3FAA-4346-9330-03EF25016D70}" type="slidenum">
              <a:rPr lang="nl-BE" smtClean="0"/>
              <a:pPr/>
              <a:t>‹nr.›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61523733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BE" smtClean="0"/>
              <a:t>Naam student</a:t>
            </a:r>
            <a:endParaRPr lang="nl-B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 smtClean="0"/>
              <a:t>Context - Ontwerp - Implementatie – Samenvatting en conclusie</a:t>
            </a:r>
            <a:endParaRPr lang="nl-B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572C1-3FAA-4346-9330-03EF25016D70}" type="slidenum">
              <a:rPr lang="nl-BE" smtClean="0"/>
              <a:pPr/>
              <a:t>‹nr.›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7636139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BE" smtClean="0"/>
              <a:t>Naam student</a:t>
            </a:r>
            <a:endParaRPr lang="nl-BE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nl-BE" smtClean="0"/>
              <a:t>Context - Ontwerp - Implementatie – Samenvatting en conclusie</a:t>
            </a:r>
            <a:endParaRPr lang="nl-BE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572C1-3FAA-4346-9330-03EF25016D70}" type="slidenum">
              <a:rPr lang="nl-BE" smtClean="0"/>
              <a:pPr/>
              <a:t>‹nr.›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5312354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nl-BE" smtClean="0"/>
              <a:t>Naam student</a:t>
            </a:r>
            <a:endParaRPr lang="nl-B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nl-BE" smtClean="0"/>
              <a:t>Context - Ontwerp - Implementatie – Samenvatting en conclusie</a:t>
            </a:r>
            <a:endParaRPr lang="nl-B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35572C1-3FAA-4346-9330-03EF25016D70}" type="slidenum">
              <a:rPr lang="nl-BE" smtClean="0"/>
              <a:pPr/>
              <a:t>‹nr.›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63117239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 smtClean="0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BE" smtClean="0"/>
              <a:t>Naam student</a:t>
            </a:r>
            <a:endParaRPr lang="nl-B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572C1-3FAA-4346-9330-03EF25016D70}" type="slidenum">
              <a:rPr lang="nl-BE" smtClean="0"/>
              <a:pPr/>
              <a:t>‹nr.›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8251291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r>
              <a:rPr lang="nl-BE" smtClean="0"/>
              <a:t>Naam student</a:t>
            </a:r>
            <a:endParaRPr lang="nl-B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nl-BE" smtClean="0"/>
              <a:t>Context - Ontwerp - Implementatie – Samenvatting en conclusie</a:t>
            </a:r>
            <a:endParaRPr lang="nl-B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535572C1-3FAA-4346-9330-03EF25016D70}" type="slidenum">
              <a:rPr lang="nl-BE" smtClean="0"/>
              <a:pPr/>
              <a:t>‹nr.›</a:t>
            </a:fld>
            <a:endParaRPr lang="nl-BE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1662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91" r:id="rId1"/>
    <p:sldLayoutId id="2147484492" r:id="rId2"/>
    <p:sldLayoutId id="2147484493" r:id="rId3"/>
    <p:sldLayoutId id="2147484494" r:id="rId4"/>
    <p:sldLayoutId id="2147484495" r:id="rId5"/>
    <p:sldLayoutId id="2147484496" r:id="rId6"/>
    <p:sldLayoutId id="2147484497" r:id="rId7"/>
    <p:sldLayoutId id="2147484498" r:id="rId8"/>
    <p:sldLayoutId id="2147484499" r:id="rId9"/>
    <p:sldLayoutId id="2147484500" r:id="rId10"/>
    <p:sldLayoutId id="2147484501" r:id="rId11"/>
  </p:sldLayoutIdLst>
  <p:hf hd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5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10.png"/><Relationship Id="rId4" Type="http://schemas.openxmlformats.org/officeDocument/2006/relationships/image" Target="../media/image5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5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10.png"/><Relationship Id="rId4" Type="http://schemas.openxmlformats.org/officeDocument/2006/relationships/image" Target="../media/image54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18.png"/><Relationship Id="rId7" Type="http://schemas.openxmlformats.org/officeDocument/2006/relationships/image" Target="../media/image5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10.png"/><Relationship Id="rId4" Type="http://schemas.openxmlformats.org/officeDocument/2006/relationships/image" Target="../media/image54.png"/><Relationship Id="rId9" Type="http://schemas.openxmlformats.org/officeDocument/2006/relationships/image" Target="../media/image58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18.png"/><Relationship Id="rId7" Type="http://schemas.openxmlformats.org/officeDocument/2006/relationships/image" Target="../media/image5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10.png"/><Relationship Id="rId10" Type="http://schemas.openxmlformats.org/officeDocument/2006/relationships/image" Target="../media/image59.png"/><Relationship Id="rId4" Type="http://schemas.openxmlformats.org/officeDocument/2006/relationships/image" Target="../media/image54.png"/><Relationship Id="rId9" Type="http://schemas.openxmlformats.org/officeDocument/2006/relationships/image" Target="../media/image58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18.png"/><Relationship Id="rId7" Type="http://schemas.openxmlformats.org/officeDocument/2006/relationships/image" Target="../media/image5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10.png"/><Relationship Id="rId4" Type="http://schemas.openxmlformats.org/officeDocument/2006/relationships/image" Target="../media/image5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20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6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1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2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>
                <a:solidFill>
                  <a:schemeClr val="tx1"/>
                </a:solidFill>
              </a:rPr>
              <a:t>Machine Learning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Group 9</a:t>
            </a:r>
            <a:endParaRPr lang="en-GB" dirty="0"/>
          </a:p>
          <a:p>
            <a:r>
              <a:rPr lang="en-GB" dirty="0"/>
              <a:t>Bryan Van Huyneghem – </a:t>
            </a:r>
            <a:r>
              <a:rPr lang="en-GB" dirty="0" err="1" smtClean="0"/>
              <a:t>Anoek</a:t>
            </a:r>
            <a:r>
              <a:rPr lang="en-GB" dirty="0" smtClean="0"/>
              <a:t> </a:t>
            </a:r>
            <a:r>
              <a:rPr lang="en-GB" dirty="0" err="1" smtClean="0"/>
              <a:t>strumane</a:t>
            </a:r>
            <a:endParaRPr lang="nl-BE" dirty="0"/>
          </a:p>
        </p:txBody>
      </p:sp>
      <p:sp>
        <p:nvSpPr>
          <p:cNvPr id="4" name="Tekstvak 3"/>
          <p:cNvSpPr txBox="1"/>
          <p:nvPr/>
        </p:nvSpPr>
        <p:spPr>
          <a:xfrm>
            <a:off x="9216175" y="4021035"/>
            <a:ext cx="1939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Final presentation</a:t>
            </a:r>
            <a:endParaRPr lang="nl-BE" dirty="0"/>
          </a:p>
        </p:txBody>
      </p:sp>
      <p:pic>
        <p:nvPicPr>
          <p:cNvPr id="7" name="Afbeelding 6" descr="http://www.analchem.ugent.be/images/logo_UGent_NL/logo_UGent_NL/logo_UGent_NL_RGB_2400_kleur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98" y="0"/>
            <a:ext cx="1980655" cy="185057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80281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982"/>
    </mc:Choice>
    <mc:Fallback xmlns="">
      <p:transition spd="slow" advTm="16982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10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143427" y="29887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 smtClean="0">
                <a:solidFill>
                  <a:schemeClr val="tx1"/>
                </a:solidFill>
              </a:rPr>
              <a:t> Principal components: 5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>
                <a:solidFill>
                  <a:schemeClr val="tx1"/>
                </a:solidFill>
              </a:rPr>
              <a:t> </a:t>
            </a:r>
            <a:r>
              <a:rPr lang="en-GB" sz="2200" dirty="0" smtClean="0">
                <a:solidFill>
                  <a:schemeClr val="tx1"/>
                </a:solidFill>
              </a:rPr>
              <a:t>Narrative + issue + …</a:t>
            </a: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tx1"/>
                </a:solidFill>
              </a:rPr>
              <a:t> </a:t>
            </a:r>
            <a:r>
              <a:rPr lang="en-GB" sz="1800" dirty="0" smtClean="0">
                <a:solidFill>
                  <a:schemeClr val="tx1"/>
                </a:solidFill>
              </a:rPr>
              <a:t>Run 1: </a:t>
            </a:r>
            <a:r>
              <a:rPr lang="en-GB" sz="1800" b="1" i="1" dirty="0">
                <a:solidFill>
                  <a:schemeClr val="tx1"/>
                </a:solidFill>
              </a:rPr>
              <a:t>S</a:t>
            </a:r>
            <a:r>
              <a:rPr lang="en-GB" sz="1800" b="1" i="1" dirty="0" smtClean="0">
                <a:solidFill>
                  <a:schemeClr val="tx1"/>
                </a:solidFill>
              </a:rPr>
              <a:t>ub-issue</a:t>
            </a: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dirty="0" smtClean="0">
                <a:solidFill>
                  <a:schemeClr val="tx1"/>
                </a:solidFill>
              </a:rPr>
              <a:t> Run 2: </a:t>
            </a:r>
            <a:r>
              <a:rPr lang="en-GB" sz="1800" b="1" i="1" dirty="0" smtClean="0">
                <a:solidFill>
                  <a:schemeClr val="tx1"/>
                </a:solidFill>
              </a:rPr>
              <a:t>issue</a:t>
            </a:r>
            <a:r>
              <a:rPr lang="en-GB" sz="1800" dirty="0" smtClean="0">
                <a:solidFill>
                  <a:schemeClr val="tx1"/>
                </a:solidFill>
              </a:rPr>
              <a:t> &amp; </a:t>
            </a:r>
            <a:r>
              <a:rPr lang="en-GB" sz="1800" b="1" i="1" dirty="0" smtClean="0">
                <a:solidFill>
                  <a:schemeClr val="tx1"/>
                </a:solidFill>
              </a:rPr>
              <a:t>sub-issue</a:t>
            </a:r>
            <a:r>
              <a:rPr lang="en-GB" sz="1800" i="1" dirty="0" smtClean="0">
                <a:solidFill>
                  <a:schemeClr val="tx1"/>
                </a:solidFill>
              </a:rPr>
              <a:t> in one column</a:t>
            </a:r>
            <a:endParaRPr lang="en-GB" sz="1800" b="1" i="1" dirty="0">
              <a:solidFill>
                <a:schemeClr val="tx1"/>
              </a:solidFill>
            </a:endParaRP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dirty="0" smtClean="0">
                <a:solidFill>
                  <a:schemeClr val="tx1"/>
                </a:solidFill>
              </a:rPr>
              <a:t> Run 3: </a:t>
            </a:r>
            <a:r>
              <a:rPr lang="en-GB" sz="1800" b="1" i="1" dirty="0" smtClean="0">
                <a:solidFill>
                  <a:schemeClr val="tx1"/>
                </a:solidFill>
              </a:rPr>
              <a:t>State</a:t>
            </a:r>
            <a:endParaRPr lang="en-GB" sz="1800" b="1" i="1" dirty="0">
              <a:solidFill>
                <a:schemeClr val="tx1"/>
              </a:solidFill>
            </a:endParaRP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dirty="0" smtClean="0">
                <a:solidFill>
                  <a:schemeClr val="tx1"/>
                </a:solidFill>
              </a:rPr>
              <a:t> Run 4: </a:t>
            </a:r>
            <a:r>
              <a:rPr lang="en-GB" sz="1800" b="1" i="1" dirty="0" smtClean="0">
                <a:solidFill>
                  <a:schemeClr val="tx1"/>
                </a:solidFill>
              </a:rPr>
              <a:t>ZIP-code</a:t>
            </a: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dirty="0" smtClean="0">
                <a:solidFill>
                  <a:schemeClr val="tx1"/>
                </a:solidFill>
              </a:rPr>
              <a:t> Run 5: </a:t>
            </a:r>
            <a:r>
              <a:rPr lang="en-GB" sz="1800" b="1" i="1" dirty="0">
                <a:solidFill>
                  <a:schemeClr val="tx1"/>
                </a:solidFill>
              </a:rPr>
              <a:t>C</a:t>
            </a:r>
            <a:r>
              <a:rPr lang="en-GB" sz="1800" b="1" i="1" dirty="0" smtClean="0">
                <a:solidFill>
                  <a:schemeClr val="tx1"/>
                </a:solidFill>
              </a:rPr>
              <a:t>ompany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b="1" i="1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b="1" i="1" dirty="0">
              <a:solidFill>
                <a:schemeClr val="tx1"/>
              </a:solidFill>
            </a:endParaRPr>
          </a:p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i="1" dirty="0" smtClean="0">
                <a:solidFill>
                  <a:schemeClr val="tx1"/>
                </a:solidFill>
              </a:rPr>
              <a:t>Observations:</a:t>
            </a:r>
            <a:endParaRPr lang="en-GB" sz="2200" b="1" i="1" dirty="0" smtClean="0">
              <a:solidFill>
                <a:schemeClr val="tx1"/>
              </a:solidFill>
            </a:endParaRPr>
          </a:p>
          <a:p>
            <a:pPr marL="201168" lvl="1" indent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i="1" dirty="0" smtClean="0">
                <a:solidFill>
                  <a:schemeClr val="tx1"/>
                </a:solidFill>
              </a:rPr>
              <a:t>Thus, minor improvement (+3%) noticeable by adding one more column.</a:t>
            </a:r>
          </a:p>
          <a:p>
            <a:pPr marL="201168" lvl="1" indent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i="1" dirty="0">
                <a:solidFill>
                  <a:schemeClr val="tx1"/>
                </a:solidFill>
              </a:rPr>
              <a:t>PC of 5 is already enough to yield great results.</a:t>
            </a:r>
          </a:p>
          <a:p>
            <a:pPr marL="201168" lvl="1" indent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b="1" i="1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b="1" i="1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b="1" i="1" dirty="0" smtClean="0">
              <a:solidFill>
                <a:schemeClr val="tx1"/>
              </a:solidFill>
            </a:endParaRPr>
          </a:p>
        </p:txBody>
      </p:sp>
      <p:sp>
        <p:nvSpPr>
          <p:cNvPr id="1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err="1" smtClean="0"/>
              <a:t>Anoek</a:t>
            </a:r>
            <a:r>
              <a:rPr lang="nl-BE" sz="1400" dirty="0" smtClean="0"/>
              <a:t> </a:t>
            </a:r>
            <a:r>
              <a:rPr lang="nl-BE" sz="1400" dirty="0" err="1" smtClean="0"/>
              <a:t>Strumane</a:t>
            </a:r>
            <a:endParaRPr lang="nl-BE" sz="800" dirty="0"/>
          </a:p>
        </p:txBody>
      </p:sp>
      <p:sp>
        <p:nvSpPr>
          <p:cNvPr id="19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tx1"/>
                </a:solidFill>
              </a:rPr>
              <a:t>Results with SVM: adding </a:t>
            </a:r>
            <a:r>
              <a:rPr lang="en-GB" b="1" i="1" dirty="0" smtClean="0">
                <a:solidFill>
                  <a:schemeClr val="tx1"/>
                </a:solidFill>
              </a:rPr>
              <a:t>other columns</a:t>
            </a:r>
            <a:endParaRPr lang="en-GB" b="1" i="1" dirty="0">
              <a:solidFill>
                <a:schemeClr val="tx1"/>
              </a:solidFill>
            </a:endParaRPr>
          </a:p>
        </p:txBody>
      </p:sp>
      <p:pic>
        <p:nvPicPr>
          <p:cNvPr id="3" name="Afbeelding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950" y="286604"/>
            <a:ext cx="744621" cy="754512"/>
          </a:xfrm>
          <a:prstGeom prst="rect">
            <a:avLst/>
          </a:prstGeom>
        </p:spPr>
      </p:pic>
      <p:pic>
        <p:nvPicPr>
          <p:cNvPr id="10242" name="Picture 2" descr="Support Vector Machines Icons - Download Free Vector Icons | Noun ...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6331" y="378257"/>
            <a:ext cx="571205" cy="571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Afbeelding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8831" y="1501117"/>
            <a:ext cx="2857500" cy="1504950"/>
          </a:xfrm>
          <a:prstGeom prst="rect">
            <a:avLst/>
          </a:prstGeom>
        </p:spPr>
      </p:pic>
      <p:sp>
        <p:nvSpPr>
          <p:cNvPr id="14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EDA</a:t>
            </a:r>
            <a:r>
              <a:rPr lang="en-GB" sz="1400" b="1" cap="none" dirty="0" smtClean="0"/>
              <a:t> </a:t>
            </a:r>
            <a:r>
              <a:rPr lang="en-GB" sz="1400" cap="none" dirty="0" smtClean="0"/>
              <a:t>– Cleaning – </a:t>
            </a:r>
            <a:r>
              <a:rPr lang="en-GB" sz="1600" b="1" cap="none" dirty="0" smtClean="0"/>
              <a:t>Results SVM </a:t>
            </a:r>
            <a:r>
              <a:rPr lang="en-GB" sz="1400" cap="none" dirty="0" smtClean="0"/>
              <a:t>– </a:t>
            </a:r>
            <a:r>
              <a:rPr lang="en-GB" sz="1400" cap="none" dirty="0"/>
              <a:t>Results </a:t>
            </a:r>
            <a:r>
              <a:rPr lang="en-GB" sz="1400" cap="none" dirty="0" smtClean="0"/>
              <a:t>RF </a:t>
            </a:r>
            <a:r>
              <a:rPr lang="en-GB" sz="1400" cap="none" dirty="0"/>
              <a:t>– Conclusions – Sprint 2 – Sprint 3</a:t>
            </a:r>
            <a:endParaRPr lang="nl-BE" sz="1400" cap="none" dirty="0"/>
          </a:p>
        </p:txBody>
      </p:sp>
    </p:spTree>
    <p:extLst>
      <p:ext uri="{BB962C8B-B14F-4D97-AF65-F5344CB8AC3E}">
        <p14:creationId xmlns:p14="http://schemas.microsoft.com/office/powerpoint/2010/main" val="864821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11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143427" y="29887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 smtClean="0">
                <a:solidFill>
                  <a:schemeClr val="tx1"/>
                </a:solidFill>
              </a:rPr>
              <a:t> Unbalanced dataset (as an experiment)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 smtClean="0">
                <a:solidFill>
                  <a:schemeClr val="tx1"/>
                </a:solidFill>
              </a:rPr>
              <a:t>Balanced dataset</a:t>
            </a:r>
            <a:endParaRPr lang="nl-BE" sz="2400" dirty="0">
              <a:solidFill>
                <a:schemeClr val="tx1"/>
              </a:solidFill>
            </a:endParaRPr>
          </a:p>
          <a:p>
            <a:pPr marL="806958" lvl="1" indent="-514350">
              <a:buFont typeface="+mj-lt"/>
              <a:buAutoNum type="arabicParenR"/>
            </a:pPr>
            <a:endParaRPr lang="nl-BE" sz="2200" dirty="0"/>
          </a:p>
        </p:txBody>
      </p:sp>
      <p:sp>
        <p:nvSpPr>
          <p:cNvPr id="1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err="1" smtClean="0"/>
              <a:t>Anoek</a:t>
            </a:r>
            <a:r>
              <a:rPr lang="nl-BE" sz="1400" dirty="0" smtClean="0"/>
              <a:t> </a:t>
            </a:r>
            <a:r>
              <a:rPr lang="nl-BE" sz="1400" dirty="0" err="1" smtClean="0"/>
              <a:t>Strumane</a:t>
            </a:r>
            <a:endParaRPr lang="nl-BE" sz="800" dirty="0"/>
          </a:p>
        </p:txBody>
      </p:sp>
      <p:sp>
        <p:nvSpPr>
          <p:cNvPr id="19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tx1"/>
                </a:solidFill>
              </a:rPr>
              <a:t>Results with RF: </a:t>
            </a:r>
            <a:r>
              <a:rPr lang="en-GB" b="1" i="1" dirty="0" smtClean="0">
                <a:solidFill>
                  <a:schemeClr val="tx1"/>
                </a:solidFill>
              </a:rPr>
              <a:t>narrative</a:t>
            </a:r>
            <a:r>
              <a:rPr lang="en-GB" dirty="0" smtClean="0">
                <a:solidFill>
                  <a:schemeClr val="tx1"/>
                </a:solidFill>
              </a:rPr>
              <a:t> only</a:t>
            </a:r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3" name="Afbeelding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950" y="286604"/>
            <a:ext cx="744621" cy="754512"/>
          </a:xfrm>
          <a:prstGeom prst="rect">
            <a:avLst/>
          </a:prstGeom>
        </p:spPr>
      </p:pic>
      <p:pic>
        <p:nvPicPr>
          <p:cNvPr id="13" name="Picture 4">
            <a:extLst>
              <a:ext uri="{FF2B5EF4-FFF2-40B4-BE49-F238E27FC236}">
                <a16:creationId xmlns:a16="http://schemas.microsoft.com/office/drawing/2014/main" xmlns="" id="{AE0E3D53-A1F5-4A41-8C80-1AC4252F1E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0922" y="1363873"/>
            <a:ext cx="2384270" cy="2175339"/>
          </a:xfrm>
          <a:prstGeom prst="rect">
            <a:avLst/>
          </a:prstGeom>
        </p:spPr>
      </p:pic>
      <p:pic>
        <p:nvPicPr>
          <p:cNvPr id="14" name="Picture 7">
            <a:extLst>
              <a:ext uri="{FF2B5EF4-FFF2-40B4-BE49-F238E27FC236}">
                <a16:creationId xmlns:a16="http://schemas.microsoft.com/office/drawing/2014/main" xmlns="" id="{DEDB4091-4B4F-49A0-8FFB-976D599F44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0922" y="3867182"/>
            <a:ext cx="1873635" cy="1140996"/>
          </a:xfrm>
          <a:prstGeom prst="rect">
            <a:avLst/>
          </a:prstGeom>
        </p:spPr>
      </p:pic>
      <p:sp>
        <p:nvSpPr>
          <p:cNvPr id="2" name="Tekstvak 1"/>
          <p:cNvSpPr txBox="1"/>
          <p:nvPr/>
        </p:nvSpPr>
        <p:spPr>
          <a:xfrm>
            <a:off x="9388914" y="2968713"/>
            <a:ext cx="17667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i="1" dirty="0" smtClean="0"/>
              <a:t>… with lemmatization</a:t>
            </a:r>
            <a:endParaRPr lang="nl-BE" sz="1400" i="1" dirty="0"/>
          </a:p>
        </p:txBody>
      </p:sp>
      <p:sp>
        <p:nvSpPr>
          <p:cNvPr id="16" name="Tekstvak 15"/>
          <p:cNvSpPr txBox="1"/>
          <p:nvPr/>
        </p:nvSpPr>
        <p:spPr>
          <a:xfrm>
            <a:off x="9607558" y="2040761"/>
            <a:ext cx="20120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i="1" dirty="0" smtClean="0"/>
              <a:t>… without lemmatization</a:t>
            </a:r>
            <a:endParaRPr lang="nl-BE" sz="1400" i="1" dirty="0"/>
          </a:p>
        </p:txBody>
      </p:sp>
      <p:sp>
        <p:nvSpPr>
          <p:cNvPr id="4" name="Rechteraccolade 3"/>
          <p:cNvSpPr/>
          <p:nvPr/>
        </p:nvSpPr>
        <p:spPr>
          <a:xfrm>
            <a:off x="9434557" y="1677475"/>
            <a:ext cx="173000" cy="118536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11266" name="Picture 2" descr="Random Forest Icons - Download Free Vector Icons | Noun Projec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7688" y="145596"/>
            <a:ext cx="911704" cy="911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kstvak 6"/>
          <p:cNvSpPr txBox="1"/>
          <p:nvPr/>
        </p:nvSpPr>
        <p:spPr>
          <a:xfrm>
            <a:off x="7725008" y="4918063"/>
            <a:ext cx="40936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i="1" dirty="0" smtClean="0"/>
              <a:t>… noticeable improvement when doubling PC.</a:t>
            </a:r>
            <a:endParaRPr lang="nl-BE" sz="1600" b="1" i="1" dirty="0"/>
          </a:p>
        </p:txBody>
      </p:sp>
      <p:sp>
        <p:nvSpPr>
          <p:cNvPr id="20" name="Tekstvak 19"/>
          <p:cNvSpPr txBox="1"/>
          <p:nvPr/>
        </p:nvSpPr>
        <p:spPr>
          <a:xfrm>
            <a:off x="7701483" y="3311497"/>
            <a:ext cx="36370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i="1" dirty="0" smtClean="0"/>
              <a:t>… lemmatization did not improve model.</a:t>
            </a:r>
            <a:endParaRPr lang="nl-BE" sz="1600" b="1" i="1" dirty="0"/>
          </a:p>
        </p:txBody>
      </p:sp>
      <p:sp>
        <p:nvSpPr>
          <p:cNvPr id="21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EDA</a:t>
            </a:r>
            <a:r>
              <a:rPr lang="en-GB" sz="1400" b="1" cap="none" dirty="0" smtClean="0"/>
              <a:t> </a:t>
            </a:r>
            <a:r>
              <a:rPr lang="en-GB" sz="1400" cap="none" dirty="0" smtClean="0"/>
              <a:t>– Cleaning – Results SVM – </a:t>
            </a:r>
            <a:r>
              <a:rPr lang="en-GB" sz="1600" b="1" cap="none" dirty="0"/>
              <a:t>Results </a:t>
            </a:r>
            <a:r>
              <a:rPr lang="en-GB" sz="1600" b="1" cap="none" dirty="0" smtClean="0"/>
              <a:t>RF</a:t>
            </a:r>
            <a:r>
              <a:rPr lang="en-GB" sz="1400" cap="none" dirty="0" smtClean="0"/>
              <a:t> </a:t>
            </a:r>
            <a:r>
              <a:rPr lang="en-GB" sz="1400" cap="none" dirty="0"/>
              <a:t>– Conclusions – Sprint 2 – Sprint 3</a:t>
            </a:r>
            <a:endParaRPr lang="nl-BE" sz="1400" cap="none" dirty="0"/>
          </a:p>
        </p:txBody>
      </p:sp>
    </p:spTree>
    <p:extLst>
      <p:ext uri="{BB962C8B-B14F-4D97-AF65-F5344CB8AC3E}">
        <p14:creationId xmlns:p14="http://schemas.microsoft.com/office/powerpoint/2010/main" val="2622045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12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143427" y="29887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 smtClean="0">
                <a:solidFill>
                  <a:schemeClr val="tx1"/>
                </a:solidFill>
              </a:rPr>
              <a:t> Principal components: 20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 smtClean="0">
                <a:solidFill>
                  <a:schemeClr val="tx1"/>
                </a:solidFill>
              </a:rPr>
              <a:t> Narrative cleaned </a:t>
            </a:r>
            <a:r>
              <a:rPr lang="en-GB" sz="2200" dirty="0" smtClean="0">
                <a:solidFill>
                  <a:schemeClr val="tx1"/>
                </a:solidFill>
                <a:sym typeface="Wingdings" panose="05000000000000000000" pitchFamily="2" charset="2"/>
              </a:rPr>
              <a:t> 0.98 avg. model accuracy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en-GB" sz="2200" dirty="0" smtClean="0">
                <a:solidFill>
                  <a:schemeClr val="tx1"/>
                </a:solidFill>
                <a:sym typeface="Wingdings" panose="05000000000000000000" pitchFamily="2" charset="2"/>
              </a:rPr>
              <a:t>Products balanced </a:t>
            </a:r>
            <a:r>
              <a:rPr lang="en-GB" sz="2200" dirty="0">
                <a:solidFill>
                  <a:schemeClr val="tx1"/>
                </a:solidFill>
                <a:sym typeface="Wingdings" panose="05000000000000000000" pitchFamily="2" charset="2"/>
              </a:rPr>
              <a:t> </a:t>
            </a:r>
            <a:r>
              <a:rPr lang="en-GB" sz="2200" dirty="0" smtClean="0">
                <a:solidFill>
                  <a:schemeClr val="tx1"/>
                </a:solidFill>
                <a:sym typeface="Wingdings" panose="05000000000000000000" pitchFamily="2" charset="2"/>
              </a:rPr>
              <a:t>0.95 </a:t>
            </a:r>
            <a:r>
              <a:rPr lang="en-GB" sz="2200" dirty="0">
                <a:solidFill>
                  <a:schemeClr val="tx1"/>
                </a:solidFill>
                <a:sym typeface="Wingdings" panose="05000000000000000000" pitchFamily="2" charset="2"/>
              </a:rPr>
              <a:t>avg. model </a:t>
            </a:r>
            <a:r>
              <a:rPr lang="en-GB" sz="2200" dirty="0" smtClean="0">
                <a:solidFill>
                  <a:schemeClr val="tx1"/>
                </a:solidFill>
                <a:sym typeface="Wingdings" panose="05000000000000000000" pitchFamily="2" charset="2"/>
              </a:rPr>
              <a:t>accuracy </a:t>
            </a:r>
            <a:r>
              <a:rPr lang="en-GB" i="1" dirty="0" smtClean="0">
                <a:solidFill>
                  <a:schemeClr val="tx1"/>
                </a:solidFill>
                <a:sym typeface="Wingdings" panose="05000000000000000000" pitchFamily="2" charset="2"/>
              </a:rPr>
              <a:t>(less guessing)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i="1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en-GB" sz="2200" b="1" dirty="0" smtClean="0">
                <a:solidFill>
                  <a:schemeClr val="tx1"/>
                </a:solidFill>
                <a:sym typeface="Wingdings" panose="05000000000000000000" pitchFamily="2" charset="2"/>
              </a:rPr>
              <a:t>Products balanced a second time  0.94 avg. model accuracy </a:t>
            </a:r>
            <a:r>
              <a:rPr lang="en-GB" b="1" i="1" dirty="0">
                <a:solidFill>
                  <a:prstClr val="black"/>
                </a:solidFill>
                <a:sym typeface="Wingdings" panose="05000000000000000000" pitchFamily="2" charset="2"/>
              </a:rPr>
              <a:t>(less guessing</a:t>
            </a:r>
            <a:r>
              <a:rPr lang="en-GB" b="1" i="1" dirty="0" smtClean="0">
                <a:solidFill>
                  <a:prstClr val="black"/>
                </a:solidFill>
                <a:sym typeface="Wingdings" panose="05000000000000000000" pitchFamily="2" charset="2"/>
              </a:rPr>
              <a:t>)</a:t>
            </a:r>
            <a:endParaRPr lang="en-GB" b="1" i="1" dirty="0">
              <a:solidFill>
                <a:prstClr val="black"/>
              </a:solidFill>
              <a:sym typeface="Wingdings" panose="05000000000000000000" pitchFamily="2" charset="2"/>
            </a:endParaRPr>
          </a:p>
        </p:txBody>
      </p:sp>
      <p:sp>
        <p:nvSpPr>
          <p:cNvPr id="1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err="1" smtClean="0"/>
              <a:t>Anoek</a:t>
            </a:r>
            <a:r>
              <a:rPr lang="nl-BE" sz="1400" dirty="0" smtClean="0"/>
              <a:t> </a:t>
            </a:r>
            <a:r>
              <a:rPr lang="nl-BE" sz="1400" dirty="0" err="1" smtClean="0"/>
              <a:t>Strumane</a:t>
            </a:r>
            <a:endParaRPr lang="nl-BE" sz="800" dirty="0"/>
          </a:p>
        </p:txBody>
      </p:sp>
      <p:sp>
        <p:nvSpPr>
          <p:cNvPr id="19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tx1"/>
                </a:solidFill>
              </a:rPr>
              <a:t>Results with RF: adding </a:t>
            </a:r>
            <a:r>
              <a:rPr lang="en-GB" b="1" i="1" dirty="0" smtClean="0">
                <a:solidFill>
                  <a:schemeClr val="tx1"/>
                </a:solidFill>
              </a:rPr>
              <a:t>issue</a:t>
            </a:r>
            <a:endParaRPr lang="en-GB" b="1" i="1" dirty="0">
              <a:solidFill>
                <a:schemeClr val="tx1"/>
              </a:solidFill>
            </a:endParaRPr>
          </a:p>
        </p:txBody>
      </p:sp>
      <p:pic>
        <p:nvPicPr>
          <p:cNvPr id="3" name="Afbeelding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950" y="286604"/>
            <a:ext cx="744621" cy="754512"/>
          </a:xfrm>
          <a:prstGeom prst="rect">
            <a:avLst/>
          </a:prstGeom>
        </p:spPr>
      </p:pic>
      <p:pic>
        <p:nvPicPr>
          <p:cNvPr id="13" name="Picture 2" descr="Random Forest Icons - Download Free Vector Icons | Noun Projec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7688" y="145596"/>
            <a:ext cx="911704" cy="911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EDA</a:t>
            </a:r>
            <a:r>
              <a:rPr lang="en-GB" sz="1400" b="1" cap="none" dirty="0" smtClean="0"/>
              <a:t> </a:t>
            </a:r>
            <a:r>
              <a:rPr lang="en-GB" sz="1400" cap="none" dirty="0" smtClean="0"/>
              <a:t>– Cleaning – Results SVM – </a:t>
            </a:r>
            <a:r>
              <a:rPr lang="en-GB" sz="1600" b="1" cap="none" dirty="0"/>
              <a:t>Results </a:t>
            </a:r>
            <a:r>
              <a:rPr lang="en-GB" sz="1600" b="1" cap="none" dirty="0" smtClean="0"/>
              <a:t>RF</a:t>
            </a:r>
            <a:r>
              <a:rPr lang="en-GB" sz="1400" cap="none" dirty="0" smtClean="0"/>
              <a:t> </a:t>
            </a:r>
            <a:r>
              <a:rPr lang="en-GB" sz="1400" cap="none" dirty="0"/>
              <a:t>– Conclusions – Sprint 2 – Sprint 3</a:t>
            </a:r>
            <a:endParaRPr lang="nl-BE" sz="1400" cap="none" dirty="0"/>
          </a:p>
        </p:txBody>
      </p:sp>
    </p:spTree>
    <p:extLst>
      <p:ext uri="{BB962C8B-B14F-4D97-AF65-F5344CB8AC3E}">
        <p14:creationId xmlns:p14="http://schemas.microsoft.com/office/powerpoint/2010/main" val="986047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13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143427" y="29887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000" dirty="0" smtClean="0">
                <a:solidFill>
                  <a:prstClr val="black"/>
                </a:solidFill>
                <a:sym typeface="Wingdings" panose="05000000000000000000" pitchFamily="2" charset="2"/>
              </a:rPr>
              <a:t>Part of the </a:t>
            </a:r>
            <a:r>
              <a:rPr lang="en-GB" sz="2000" b="1" dirty="0" smtClean="0">
                <a:solidFill>
                  <a:prstClr val="black"/>
                </a:solidFill>
                <a:sym typeface="Wingdings" panose="05000000000000000000" pitchFamily="2" charset="2"/>
              </a:rPr>
              <a:t>confusion matrix </a:t>
            </a:r>
            <a:r>
              <a:rPr lang="en-GB" sz="2000" dirty="0" smtClean="0">
                <a:solidFill>
                  <a:prstClr val="black"/>
                </a:solidFill>
                <a:sym typeface="Wingdings" panose="05000000000000000000" pitchFamily="2" charset="2"/>
              </a:rPr>
              <a:t>for the run where products were balanced twice </a:t>
            </a:r>
          </a:p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 smtClean="0">
                <a:solidFill>
                  <a:prstClr val="black"/>
                </a:solidFill>
                <a:sym typeface="Wingdings" panose="05000000000000000000" pitchFamily="2" charset="2"/>
              </a:rPr>
              <a:t>(avg. accuracy 0.94)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000" dirty="0">
              <a:solidFill>
                <a:prstClr val="black"/>
              </a:solidFill>
              <a:sym typeface="Wingdings" panose="05000000000000000000" pitchFamily="2" charset="2"/>
            </a:endParaRPr>
          </a:p>
        </p:txBody>
      </p:sp>
      <p:sp>
        <p:nvSpPr>
          <p:cNvPr id="1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err="1" smtClean="0"/>
              <a:t>Anoek</a:t>
            </a:r>
            <a:r>
              <a:rPr lang="nl-BE" sz="1400" dirty="0" smtClean="0"/>
              <a:t> </a:t>
            </a:r>
            <a:r>
              <a:rPr lang="nl-BE" sz="1400" dirty="0" err="1" smtClean="0"/>
              <a:t>Strumane</a:t>
            </a:r>
            <a:endParaRPr lang="nl-BE" sz="800" dirty="0"/>
          </a:p>
        </p:txBody>
      </p:sp>
      <p:sp>
        <p:nvSpPr>
          <p:cNvPr id="19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tx1"/>
                </a:solidFill>
              </a:rPr>
              <a:t>Confusion matrix (part of)</a:t>
            </a:r>
            <a:endParaRPr lang="en-GB" b="1" i="1" dirty="0">
              <a:solidFill>
                <a:schemeClr val="tx1"/>
              </a:solidFill>
            </a:endParaRPr>
          </a:p>
        </p:txBody>
      </p:sp>
      <p:pic>
        <p:nvPicPr>
          <p:cNvPr id="3" name="Afbeelding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950" y="286604"/>
            <a:ext cx="744621" cy="754512"/>
          </a:xfrm>
          <a:prstGeom prst="rect">
            <a:avLst/>
          </a:prstGeom>
        </p:spPr>
      </p:pic>
      <p:pic>
        <p:nvPicPr>
          <p:cNvPr id="13" name="Picture 2" descr="Random Forest Icons - Download Free Vector Icons | Noun Projec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7688" y="145596"/>
            <a:ext cx="911704" cy="911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Afbeelding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0340" y="2042445"/>
            <a:ext cx="3804573" cy="3709260"/>
          </a:xfrm>
          <a:prstGeom prst="rect">
            <a:avLst/>
          </a:prstGeom>
        </p:spPr>
      </p:pic>
      <p:sp>
        <p:nvSpPr>
          <p:cNvPr id="8" name="Tekstvak 7"/>
          <p:cNvSpPr txBox="1"/>
          <p:nvPr/>
        </p:nvSpPr>
        <p:spPr>
          <a:xfrm>
            <a:off x="8074913" y="2503917"/>
            <a:ext cx="1765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ym typeface="Wingdings" panose="05000000000000000000" pitchFamily="2" charset="2"/>
              </a:rPr>
              <a:t> ‘loan’ &amp; ‘loan’</a:t>
            </a:r>
            <a:endParaRPr lang="nl-BE" dirty="0"/>
          </a:p>
        </p:txBody>
      </p:sp>
      <p:sp>
        <p:nvSpPr>
          <p:cNvPr id="15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EDA</a:t>
            </a:r>
            <a:r>
              <a:rPr lang="en-GB" sz="1400" b="1" cap="none" dirty="0" smtClean="0"/>
              <a:t> </a:t>
            </a:r>
            <a:r>
              <a:rPr lang="en-GB" sz="1400" cap="none" dirty="0" smtClean="0"/>
              <a:t>– Cleaning – Results SVM – </a:t>
            </a:r>
            <a:r>
              <a:rPr lang="en-GB" sz="1600" b="1" cap="none" dirty="0"/>
              <a:t>Results </a:t>
            </a:r>
            <a:r>
              <a:rPr lang="en-GB" sz="1600" b="1" cap="none" dirty="0" smtClean="0"/>
              <a:t>RF</a:t>
            </a:r>
            <a:r>
              <a:rPr lang="en-GB" sz="1400" cap="none" dirty="0" smtClean="0"/>
              <a:t> </a:t>
            </a:r>
            <a:r>
              <a:rPr lang="en-GB" sz="1400" cap="none" dirty="0"/>
              <a:t>– Conclusions – Sprint 2 – Sprint 3</a:t>
            </a:r>
            <a:endParaRPr lang="nl-BE" sz="1400" cap="none" dirty="0"/>
          </a:p>
        </p:txBody>
      </p:sp>
    </p:spTree>
    <p:extLst>
      <p:ext uri="{BB962C8B-B14F-4D97-AF65-F5344CB8AC3E}">
        <p14:creationId xmlns:p14="http://schemas.microsoft.com/office/powerpoint/2010/main" val="2479047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14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143427" y="29887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000" dirty="0">
              <a:solidFill>
                <a:prstClr val="black"/>
              </a:solidFill>
              <a:sym typeface="Wingdings" panose="05000000000000000000" pitchFamily="2" charset="2"/>
            </a:endParaRPr>
          </a:p>
        </p:txBody>
      </p:sp>
      <p:sp>
        <p:nvSpPr>
          <p:cNvPr id="1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err="1" smtClean="0"/>
              <a:t>Anoek</a:t>
            </a:r>
            <a:r>
              <a:rPr lang="nl-BE" sz="1400" dirty="0" smtClean="0"/>
              <a:t> </a:t>
            </a:r>
            <a:r>
              <a:rPr lang="nl-BE" sz="1400" dirty="0" err="1" smtClean="0"/>
              <a:t>Strumane</a:t>
            </a:r>
            <a:endParaRPr lang="nl-BE" sz="800" dirty="0"/>
          </a:p>
        </p:txBody>
      </p:sp>
      <p:sp>
        <p:nvSpPr>
          <p:cNvPr id="19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tx1"/>
                </a:solidFill>
              </a:rPr>
              <a:t>Classification Report of the same run</a:t>
            </a:r>
            <a:endParaRPr lang="en-GB" b="1" i="1" dirty="0">
              <a:solidFill>
                <a:schemeClr val="tx1"/>
              </a:solidFill>
            </a:endParaRPr>
          </a:p>
        </p:txBody>
      </p:sp>
      <p:pic>
        <p:nvPicPr>
          <p:cNvPr id="3" name="Afbeelding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950" y="286604"/>
            <a:ext cx="744621" cy="754512"/>
          </a:xfrm>
          <a:prstGeom prst="rect">
            <a:avLst/>
          </a:prstGeom>
        </p:spPr>
      </p:pic>
      <p:pic>
        <p:nvPicPr>
          <p:cNvPr id="13" name="Picture 2" descr="Random Forest Icons - Download Free Vector Icons | Noun Projec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7688" y="145596"/>
            <a:ext cx="911704" cy="911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Afbeelding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8191" y="1635721"/>
            <a:ext cx="8753475" cy="3981450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sp>
        <p:nvSpPr>
          <p:cNvPr id="9" name="Rechthoek 8"/>
          <p:cNvSpPr/>
          <p:nvPr/>
        </p:nvSpPr>
        <p:spPr>
          <a:xfrm>
            <a:off x="7400658" y="4572000"/>
            <a:ext cx="341832" cy="1709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7" name="Rechthoek 16"/>
          <p:cNvSpPr/>
          <p:nvPr/>
        </p:nvSpPr>
        <p:spPr>
          <a:xfrm>
            <a:off x="7400658" y="2318603"/>
            <a:ext cx="341832" cy="1709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0" name="Rechthoek 19"/>
          <p:cNvSpPr/>
          <p:nvPr/>
        </p:nvSpPr>
        <p:spPr>
          <a:xfrm>
            <a:off x="7400658" y="3762494"/>
            <a:ext cx="2661008" cy="1820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21" name="Rechte verbindingslijn met pijl 20"/>
          <p:cNvCxnSpPr/>
          <p:nvPr/>
        </p:nvCxnSpPr>
        <p:spPr>
          <a:xfrm flipH="1">
            <a:off x="9238004" y="4922378"/>
            <a:ext cx="188007" cy="1794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EDA</a:t>
            </a:r>
            <a:r>
              <a:rPr lang="en-GB" sz="1400" b="1" cap="none" dirty="0" smtClean="0"/>
              <a:t> </a:t>
            </a:r>
            <a:r>
              <a:rPr lang="en-GB" sz="1400" cap="none" dirty="0" smtClean="0"/>
              <a:t>– Cleaning – Results SVM – </a:t>
            </a:r>
            <a:r>
              <a:rPr lang="en-GB" sz="1600" b="1" cap="none" dirty="0"/>
              <a:t>Results </a:t>
            </a:r>
            <a:r>
              <a:rPr lang="en-GB" sz="1600" b="1" cap="none" dirty="0" smtClean="0"/>
              <a:t>RF</a:t>
            </a:r>
            <a:r>
              <a:rPr lang="en-GB" sz="1400" cap="none" dirty="0" smtClean="0"/>
              <a:t> </a:t>
            </a:r>
            <a:r>
              <a:rPr lang="en-GB" sz="1400" cap="none" dirty="0"/>
              <a:t>– Conclusions – Sprint 2 – Sprint 3</a:t>
            </a:r>
            <a:endParaRPr lang="nl-BE" sz="1400" cap="none" dirty="0"/>
          </a:p>
        </p:txBody>
      </p:sp>
    </p:spTree>
    <p:extLst>
      <p:ext uri="{BB962C8B-B14F-4D97-AF65-F5344CB8AC3E}">
        <p14:creationId xmlns:p14="http://schemas.microsoft.com/office/powerpoint/2010/main" val="3633038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15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143427" y="29887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 smtClean="0">
                <a:solidFill>
                  <a:schemeClr val="tx1"/>
                </a:solidFill>
              </a:rPr>
              <a:t> Principal components: 5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>
                <a:solidFill>
                  <a:schemeClr val="tx1"/>
                </a:solidFill>
              </a:rPr>
              <a:t> </a:t>
            </a:r>
            <a:r>
              <a:rPr lang="en-GB" sz="2200" dirty="0" smtClean="0">
                <a:solidFill>
                  <a:schemeClr val="tx1"/>
                </a:solidFill>
              </a:rPr>
              <a:t>Narrative + issue + …</a:t>
            </a: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tx1"/>
                </a:solidFill>
              </a:rPr>
              <a:t> </a:t>
            </a:r>
            <a:r>
              <a:rPr lang="en-GB" sz="1800" dirty="0" smtClean="0">
                <a:solidFill>
                  <a:schemeClr val="tx1"/>
                </a:solidFill>
              </a:rPr>
              <a:t>Run 1: </a:t>
            </a:r>
            <a:r>
              <a:rPr lang="en-GB" sz="1800" b="1" i="1" dirty="0">
                <a:solidFill>
                  <a:schemeClr val="tx1"/>
                </a:solidFill>
              </a:rPr>
              <a:t>S</a:t>
            </a:r>
            <a:r>
              <a:rPr lang="en-GB" sz="1800" b="1" i="1" dirty="0" smtClean="0">
                <a:solidFill>
                  <a:schemeClr val="tx1"/>
                </a:solidFill>
              </a:rPr>
              <a:t>ub-issue</a:t>
            </a: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dirty="0" smtClean="0">
                <a:solidFill>
                  <a:schemeClr val="tx1"/>
                </a:solidFill>
              </a:rPr>
              <a:t> Run </a:t>
            </a:r>
            <a:r>
              <a:rPr lang="en-GB" sz="1800" dirty="0">
                <a:solidFill>
                  <a:schemeClr val="tx1"/>
                </a:solidFill>
              </a:rPr>
              <a:t>2</a:t>
            </a:r>
            <a:r>
              <a:rPr lang="en-GB" sz="1800" dirty="0" smtClean="0">
                <a:solidFill>
                  <a:schemeClr val="tx1"/>
                </a:solidFill>
              </a:rPr>
              <a:t>: </a:t>
            </a:r>
            <a:r>
              <a:rPr lang="en-GB" sz="1800" b="1" i="1" dirty="0" smtClean="0">
                <a:solidFill>
                  <a:schemeClr val="tx1"/>
                </a:solidFill>
              </a:rPr>
              <a:t>State</a:t>
            </a:r>
            <a:endParaRPr lang="en-GB" sz="1800" b="1" i="1" dirty="0">
              <a:solidFill>
                <a:schemeClr val="tx1"/>
              </a:solidFill>
            </a:endParaRP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dirty="0" smtClean="0">
                <a:solidFill>
                  <a:schemeClr val="tx1"/>
                </a:solidFill>
              </a:rPr>
              <a:t> Run 3: </a:t>
            </a:r>
            <a:r>
              <a:rPr lang="en-GB" sz="1800" b="1" i="1" dirty="0" smtClean="0">
                <a:solidFill>
                  <a:schemeClr val="tx1"/>
                </a:solidFill>
              </a:rPr>
              <a:t>ZIP-code</a:t>
            </a: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b="1" i="1" dirty="0">
                <a:solidFill>
                  <a:schemeClr val="tx1"/>
                </a:solidFill>
              </a:rPr>
              <a:t> </a:t>
            </a:r>
            <a:r>
              <a:rPr lang="en-GB" sz="1800" dirty="0" smtClean="0">
                <a:solidFill>
                  <a:schemeClr val="tx1"/>
                </a:solidFill>
              </a:rPr>
              <a:t>Run 4: </a:t>
            </a:r>
            <a:r>
              <a:rPr lang="en-GB" sz="1800" b="1" i="1" dirty="0" smtClean="0">
                <a:solidFill>
                  <a:schemeClr val="tx1"/>
                </a:solidFill>
              </a:rPr>
              <a:t>Company</a:t>
            </a:r>
            <a:endParaRPr lang="en-GB" sz="2200" b="1" i="1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b="1" i="1" dirty="0" smtClean="0">
              <a:solidFill>
                <a:schemeClr val="tx1"/>
              </a:solidFill>
            </a:endParaRPr>
          </a:p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2200" b="1" i="1" dirty="0">
              <a:solidFill>
                <a:schemeClr val="tx1"/>
              </a:solidFill>
            </a:endParaRPr>
          </a:p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i="1" dirty="0" smtClean="0">
                <a:solidFill>
                  <a:schemeClr val="tx1"/>
                </a:solidFill>
              </a:rPr>
              <a:t>Observations:</a:t>
            </a:r>
            <a:endParaRPr lang="en-GB" sz="2200" b="1" i="1" dirty="0" smtClean="0">
              <a:solidFill>
                <a:schemeClr val="tx1"/>
              </a:solidFill>
            </a:endParaRPr>
          </a:p>
          <a:p>
            <a:pPr marL="201168" lvl="1" indent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i="1" dirty="0" smtClean="0">
                <a:solidFill>
                  <a:schemeClr val="tx1"/>
                </a:solidFill>
              </a:rPr>
              <a:t>Thus, minor improvement (between 3 &amp; 5%) noticeable by adding one more column.</a:t>
            </a:r>
          </a:p>
          <a:p>
            <a:pPr marL="201168" lvl="1" indent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i="1" dirty="0" smtClean="0">
                <a:solidFill>
                  <a:schemeClr val="tx1"/>
                </a:solidFill>
              </a:rPr>
              <a:t>PC of 5 is already enough to yield great results.</a:t>
            </a:r>
            <a:endParaRPr lang="en-GB" b="1" i="1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b="1" i="1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b="1" i="1" dirty="0" smtClean="0">
              <a:solidFill>
                <a:schemeClr val="tx1"/>
              </a:solidFill>
            </a:endParaRPr>
          </a:p>
        </p:txBody>
      </p:sp>
      <p:sp>
        <p:nvSpPr>
          <p:cNvPr id="1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err="1" smtClean="0"/>
              <a:t>Anoek</a:t>
            </a:r>
            <a:r>
              <a:rPr lang="nl-BE" sz="1400" dirty="0" smtClean="0"/>
              <a:t> </a:t>
            </a:r>
            <a:r>
              <a:rPr lang="nl-BE" sz="1400" dirty="0" err="1" smtClean="0"/>
              <a:t>Strumane</a:t>
            </a:r>
            <a:endParaRPr lang="nl-BE" sz="800" dirty="0"/>
          </a:p>
        </p:txBody>
      </p:sp>
      <p:sp>
        <p:nvSpPr>
          <p:cNvPr id="19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tx1"/>
                </a:solidFill>
              </a:rPr>
              <a:t>Results with RF: adding </a:t>
            </a:r>
            <a:r>
              <a:rPr lang="en-GB" b="1" i="1" dirty="0" smtClean="0">
                <a:solidFill>
                  <a:schemeClr val="tx1"/>
                </a:solidFill>
              </a:rPr>
              <a:t>other columns</a:t>
            </a:r>
            <a:endParaRPr lang="en-GB" b="1" i="1" dirty="0">
              <a:solidFill>
                <a:schemeClr val="tx1"/>
              </a:solidFill>
            </a:endParaRPr>
          </a:p>
        </p:txBody>
      </p:sp>
      <p:pic>
        <p:nvPicPr>
          <p:cNvPr id="3" name="Afbeelding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950" y="286604"/>
            <a:ext cx="744621" cy="754512"/>
          </a:xfrm>
          <a:prstGeom prst="rect">
            <a:avLst/>
          </a:prstGeom>
        </p:spPr>
      </p:pic>
      <p:pic>
        <p:nvPicPr>
          <p:cNvPr id="13" name="Picture 2" descr="Random Forest Icons - Download Free Vector Icons | Noun Projec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7688" y="145596"/>
            <a:ext cx="911704" cy="911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EDA</a:t>
            </a:r>
            <a:r>
              <a:rPr lang="en-GB" sz="1400" b="1" cap="none" dirty="0" smtClean="0"/>
              <a:t> </a:t>
            </a:r>
            <a:r>
              <a:rPr lang="en-GB" sz="1400" cap="none" dirty="0" smtClean="0"/>
              <a:t>– Cleaning – Results SVM – </a:t>
            </a:r>
            <a:r>
              <a:rPr lang="en-GB" sz="1600" b="1" cap="none" dirty="0"/>
              <a:t>Results </a:t>
            </a:r>
            <a:r>
              <a:rPr lang="en-GB" sz="1600" b="1" cap="none" dirty="0" smtClean="0"/>
              <a:t>RF</a:t>
            </a:r>
            <a:r>
              <a:rPr lang="en-GB" sz="1400" cap="none" dirty="0" smtClean="0"/>
              <a:t> – </a:t>
            </a:r>
            <a:r>
              <a:rPr lang="en-GB" sz="1400" cap="none" dirty="0"/>
              <a:t>Conclusions – Sprint 2 – Sprint 3</a:t>
            </a:r>
            <a:endParaRPr lang="nl-BE" sz="1400" cap="none" dirty="0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9766" y="1432854"/>
            <a:ext cx="3013805" cy="1584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889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16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143427" y="29887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tx1"/>
                </a:solidFill>
              </a:rPr>
              <a:t>Conclusion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GB" sz="2200" dirty="0" smtClean="0">
                <a:solidFill>
                  <a:schemeClr val="tx1"/>
                </a:solidFill>
              </a:rPr>
              <a:t> Possible improvements </a:t>
            </a: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1800" dirty="0" smtClean="0">
                <a:solidFill>
                  <a:schemeClr val="tx1"/>
                </a:solidFill>
              </a:rPr>
              <a:t> Try other word embedding technique (e.g. Doc2Vec).</a:t>
            </a: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1800" dirty="0" smtClean="0">
                <a:solidFill>
                  <a:schemeClr val="tx1"/>
                </a:solidFill>
              </a:rPr>
              <a:t> More cleaning and data balancing.</a:t>
            </a: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1800" dirty="0" smtClean="0">
                <a:solidFill>
                  <a:schemeClr val="tx1"/>
                </a:solidFill>
              </a:rPr>
              <a:t> Use additional methods to measure performance (such as ROC).</a:t>
            </a:r>
          </a:p>
          <a:p>
            <a:pPr marL="566928" lvl="3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18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GB" sz="2200" dirty="0">
                <a:solidFill>
                  <a:schemeClr val="tx1"/>
                </a:solidFill>
              </a:rPr>
              <a:t> </a:t>
            </a:r>
            <a:r>
              <a:rPr lang="en-GB" sz="2200" dirty="0" smtClean="0">
                <a:solidFill>
                  <a:schemeClr val="tx1"/>
                </a:solidFill>
              </a:rPr>
              <a:t>Observations</a:t>
            </a:r>
            <a:endParaRPr lang="en-GB" sz="2200" dirty="0">
              <a:solidFill>
                <a:schemeClr val="tx1"/>
              </a:solidFill>
            </a:endParaRP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1800" dirty="0" smtClean="0">
                <a:solidFill>
                  <a:schemeClr val="tx1"/>
                </a:solidFill>
              </a:rPr>
              <a:t> SVM </a:t>
            </a:r>
            <a:r>
              <a:rPr lang="en-GB" sz="1800" dirty="0">
                <a:solidFill>
                  <a:schemeClr val="tx1"/>
                </a:solidFill>
              </a:rPr>
              <a:t>and RF matched in </a:t>
            </a:r>
            <a:r>
              <a:rPr lang="en-GB" sz="1800" dirty="0" smtClean="0">
                <a:solidFill>
                  <a:schemeClr val="tx1"/>
                </a:solidFill>
              </a:rPr>
              <a:t>results.</a:t>
            </a: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1800" dirty="0">
                <a:solidFill>
                  <a:schemeClr val="tx1"/>
                </a:solidFill>
              </a:rPr>
              <a:t> </a:t>
            </a:r>
            <a:r>
              <a:rPr lang="en-GB" sz="1800" dirty="0" smtClean="0">
                <a:solidFill>
                  <a:schemeClr val="tx1"/>
                </a:solidFill>
              </a:rPr>
              <a:t>High avg. accuracy when combining narrative &amp; issue.</a:t>
            </a: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1800" dirty="0">
                <a:solidFill>
                  <a:schemeClr val="tx1"/>
                </a:solidFill>
              </a:rPr>
              <a:t> </a:t>
            </a:r>
            <a:r>
              <a:rPr lang="en-GB" sz="1800" dirty="0" smtClean="0">
                <a:solidFill>
                  <a:schemeClr val="tx1"/>
                </a:solidFill>
              </a:rPr>
              <a:t>2-5% avg. accuracy increase when adding a second column, e.g. Sub-issue or Company.</a:t>
            </a:r>
          </a:p>
          <a:p>
            <a:pPr lvl="5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600" i="1" dirty="0" smtClean="0">
                <a:solidFill>
                  <a:schemeClr val="tx1"/>
                </a:solidFill>
              </a:rPr>
              <a:t>Worth it?</a:t>
            </a: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1800" dirty="0" smtClean="0">
                <a:solidFill>
                  <a:schemeClr val="tx1"/>
                </a:solidFill>
              </a:rPr>
              <a:t> Macro avg. precision could increase if there would be a way to address problems with ‘loan’ products.</a:t>
            </a: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err="1" smtClean="0"/>
              <a:t>Anoek</a:t>
            </a:r>
            <a:r>
              <a:rPr lang="nl-BE" sz="1400" dirty="0" smtClean="0"/>
              <a:t> </a:t>
            </a:r>
            <a:r>
              <a:rPr lang="nl-BE" sz="1400" dirty="0" err="1" smtClean="0"/>
              <a:t>Strumane</a:t>
            </a:r>
            <a:endParaRPr lang="nl-BE" sz="800" dirty="0"/>
          </a:p>
        </p:txBody>
      </p:sp>
      <p:sp>
        <p:nvSpPr>
          <p:cNvPr id="19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b="1" i="1" dirty="0">
              <a:solidFill>
                <a:schemeClr val="tx1"/>
              </a:solidFill>
            </a:endParaRPr>
          </a:p>
        </p:txBody>
      </p:sp>
      <p:sp>
        <p:nvSpPr>
          <p:cNvPr id="14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EDA</a:t>
            </a:r>
            <a:r>
              <a:rPr lang="en-GB" sz="1400" b="1" cap="none" dirty="0" smtClean="0"/>
              <a:t> </a:t>
            </a:r>
            <a:r>
              <a:rPr lang="en-GB" sz="1400" cap="none" dirty="0" smtClean="0"/>
              <a:t>– Cleaning – Results SVM – </a:t>
            </a:r>
            <a:r>
              <a:rPr lang="en-GB" sz="1400" cap="none" dirty="0"/>
              <a:t>Results </a:t>
            </a:r>
            <a:r>
              <a:rPr lang="en-GB" sz="1400" cap="none" dirty="0" smtClean="0"/>
              <a:t>RF – </a:t>
            </a:r>
            <a:r>
              <a:rPr lang="en-GB" sz="1600" b="1" cap="none" dirty="0" smtClean="0"/>
              <a:t>Conclusions</a:t>
            </a:r>
            <a:r>
              <a:rPr lang="en-GB" sz="1600" cap="none" dirty="0" smtClean="0"/>
              <a:t> </a:t>
            </a:r>
            <a:r>
              <a:rPr lang="en-GB" sz="1400" cap="none" dirty="0" smtClean="0"/>
              <a:t>– Sprint 2 – Sprint 3</a:t>
            </a:r>
            <a:endParaRPr lang="nl-BE" sz="1400" cap="none" dirty="0"/>
          </a:p>
        </p:txBody>
      </p:sp>
    </p:spTree>
    <p:extLst>
      <p:ext uri="{BB962C8B-B14F-4D97-AF65-F5344CB8AC3E}">
        <p14:creationId xmlns:p14="http://schemas.microsoft.com/office/powerpoint/2010/main" val="1317279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17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143427" y="29887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tx1"/>
                </a:solidFill>
              </a:rPr>
              <a:t>Sprint 2: unsupervised learning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2200" dirty="0">
                <a:solidFill>
                  <a:schemeClr val="tx1"/>
                </a:solidFill>
              </a:rPr>
              <a:t> </a:t>
            </a:r>
            <a:r>
              <a:rPr lang="en-GB" sz="2200" dirty="0" smtClean="0">
                <a:solidFill>
                  <a:schemeClr val="tx1"/>
                </a:solidFill>
              </a:rPr>
              <a:t>Finding </a:t>
            </a:r>
            <a:r>
              <a:rPr lang="en-GB" sz="2200" dirty="0">
                <a:solidFill>
                  <a:schemeClr val="tx1"/>
                </a:solidFill>
              </a:rPr>
              <a:t>a different classification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2200" dirty="0">
                <a:solidFill>
                  <a:schemeClr val="tx1"/>
                </a:solidFill>
              </a:rPr>
              <a:t> </a:t>
            </a:r>
            <a:r>
              <a:rPr lang="en-GB" sz="2200" dirty="0" smtClean="0">
                <a:solidFill>
                  <a:schemeClr val="tx1"/>
                </a:solidFill>
              </a:rPr>
              <a:t>Exploring </a:t>
            </a:r>
            <a:r>
              <a:rPr lang="en-GB" sz="2200" dirty="0">
                <a:solidFill>
                  <a:schemeClr val="tx1"/>
                </a:solidFill>
              </a:rPr>
              <a:t>new word embedding methods (</a:t>
            </a:r>
            <a:r>
              <a:rPr lang="en-GB" sz="2200" b="1" dirty="0">
                <a:solidFill>
                  <a:schemeClr val="tx1"/>
                </a:solidFill>
              </a:rPr>
              <a:t>Doc2Vec</a:t>
            </a:r>
            <a:r>
              <a:rPr lang="en-GB" sz="2200" dirty="0" smtClean="0">
                <a:solidFill>
                  <a:schemeClr val="tx1"/>
                </a:solidFill>
              </a:rPr>
              <a:t>)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2200" dirty="0">
                <a:solidFill>
                  <a:schemeClr val="tx1"/>
                </a:solidFill>
              </a:rPr>
              <a:t> Unsupervised Learning Algorithms: </a:t>
            </a:r>
            <a:r>
              <a:rPr lang="en-GB" sz="2200" b="1" dirty="0">
                <a:solidFill>
                  <a:schemeClr val="tx1"/>
                </a:solidFill>
              </a:rPr>
              <a:t>K-Means</a:t>
            </a:r>
            <a:r>
              <a:rPr lang="en-GB" sz="2200" dirty="0">
                <a:solidFill>
                  <a:schemeClr val="tx1"/>
                </a:solidFill>
              </a:rPr>
              <a:t>, </a:t>
            </a:r>
            <a:r>
              <a:rPr lang="en-GB" sz="2200" b="1" dirty="0">
                <a:solidFill>
                  <a:schemeClr val="tx1"/>
                </a:solidFill>
              </a:rPr>
              <a:t>DBSCAN</a:t>
            </a:r>
            <a:r>
              <a:rPr lang="en-GB" sz="2200" dirty="0">
                <a:solidFill>
                  <a:schemeClr val="tx1"/>
                </a:solidFill>
              </a:rPr>
              <a:t>, </a:t>
            </a:r>
            <a:r>
              <a:rPr lang="en-GB" sz="2200" b="1" dirty="0">
                <a:solidFill>
                  <a:schemeClr val="tx1"/>
                </a:solidFill>
              </a:rPr>
              <a:t>K-</a:t>
            </a:r>
            <a:r>
              <a:rPr lang="en-GB" sz="2200" b="1" dirty="0" err="1">
                <a:solidFill>
                  <a:schemeClr val="tx1"/>
                </a:solidFill>
              </a:rPr>
              <a:t>Medoids</a:t>
            </a:r>
            <a:endParaRPr lang="en-GB" sz="2200" b="1" dirty="0">
              <a:solidFill>
                <a:schemeClr val="tx1"/>
              </a:solidFill>
            </a:endParaRPr>
          </a:p>
          <a:p>
            <a:pPr marL="566928" lvl="3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>
                <a:solidFill>
                  <a:schemeClr val="tx1"/>
                </a:solidFill>
                <a:sym typeface="Wingdings" panose="05000000000000000000" pitchFamily="2" charset="2"/>
              </a:rPr>
              <a:t>	 Do not use target; clustering algorithms (k clusters</a:t>
            </a:r>
            <a:r>
              <a:rPr lang="en-GB" sz="1600" dirty="0" smtClean="0">
                <a:solidFill>
                  <a:schemeClr val="tx1"/>
                </a:solidFill>
                <a:sym typeface="Wingdings" panose="05000000000000000000" pitchFamily="2" charset="2"/>
              </a:rPr>
              <a:t>)</a:t>
            </a:r>
          </a:p>
          <a:p>
            <a:pPr marL="566928" lvl="3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2200" dirty="0" smtClean="0">
                <a:solidFill>
                  <a:schemeClr val="tx1"/>
                </a:solidFill>
              </a:rPr>
              <a:t> </a:t>
            </a:r>
            <a:r>
              <a:rPr lang="en-GB" sz="2200" dirty="0">
                <a:solidFill>
                  <a:schemeClr val="tx1"/>
                </a:solidFill>
              </a:rPr>
              <a:t>Addition cleaning &amp; balancing done, incl. stemming instead of lemmatization</a:t>
            </a:r>
            <a:endParaRPr lang="nl-BE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err="1" smtClean="0"/>
              <a:t>Anoek</a:t>
            </a:r>
            <a:r>
              <a:rPr lang="nl-BE" sz="1400" dirty="0" smtClean="0"/>
              <a:t> </a:t>
            </a:r>
            <a:r>
              <a:rPr lang="nl-BE" sz="1400" dirty="0" err="1" smtClean="0"/>
              <a:t>Strumane</a:t>
            </a:r>
            <a:endParaRPr lang="nl-BE" sz="800" dirty="0"/>
          </a:p>
        </p:txBody>
      </p:sp>
      <p:sp>
        <p:nvSpPr>
          <p:cNvPr id="19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b="1" i="1" dirty="0">
              <a:solidFill>
                <a:schemeClr val="tx1"/>
              </a:solidFill>
            </a:endParaRPr>
          </a:p>
        </p:txBody>
      </p:sp>
      <p:sp>
        <p:nvSpPr>
          <p:cNvPr id="14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Sprint 1 – </a:t>
            </a:r>
            <a:r>
              <a:rPr lang="en-GB" sz="1600" b="1" cap="none" dirty="0"/>
              <a:t>Sprint </a:t>
            </a:r>
            <a:r>
              <a:rPr lang="en-GB" sz="1600" b="1" cap="none" dirty="0" smtClean="0"/>
              <a:t>2</a:t>
            </a:r>
            <a:r>
              <a:rPr lang="en-GB" sz="1800" b="1" cap="none" dirty="0" smtClean="0"/>
              <a:t> </a:t>
            </a:r>
            <a:r>
              <a:rPr lang="en-GB" sz="1600" cap="none" dirty="0"/>
              <a:t>– </a:t>
            </a:r>
            <a:r>
              <a:rPr lang="en-GB" sz="1400" cap="none" dirty="0" smtClean="0"/>
              <a:t>Doc2Vec – </a:t>
            </a:r>
            <a:r>
              <a:rPr lang="en-GB" sz="1400" cap="none" dirty="0"/>
              <a:t>K-Means</a:t>
            </a:r>
            <a:r>
              <a:rPr lang="en-GB" sz="1400" b="1" cap="none" dirty="0"/>
              <a:t> </a:t>
            </a:r>
            <a:r>
              <a:rPr lang="en-GB" sz="1400" cap="none" dirty="0"/>
              <a:t>–DBSCAN – K-</a:t>
            </a:r>
            <a:r>
              <a:rPr lang="en-GB" sz="1400" cap="none" dirty="0" err="1"/>
              <a:t>Medoids</a:t>
            </a:r>
            <a:r>
              <a:rPr lang="en-GB" sz="1400" cap="none" dirty="0"/>
              <a:t> – Improvements – Sprint 3</a:t>
            </a:r>
            <a:endParaRPr lang="nl-BE" sz="1400" cap="none" dirty="0"/>
          </a:p>
        </p:txBody>
      </p:sp>
      <p:pic>
        <p:nvPicPr>
          <p:cNvPr id="17412" name="Picture 4" descr="Stemmi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9338" y="3810487"/>
            <a:ext cx="3135787" cy="2353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9709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18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143427" y="29887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tx1"/>
                </a:solidFill>
              </a:rPr>
              <a:t>Doc2Vec: Representation of the </a:t>
            </a:r>
            <a:r>
              <a:rPr lang="en-GB" b="1" i="1" dirty="0" smtClean="0">
                <a:solidFill>
                  <a:schemeClr val="tx1"/>
                </a:solidFill>
              </a:rPr>
              <a:t>narrative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400" dirty="0" smtClean="0">
                <a:solidFill>
                  <a:schemeClr val="tx1"/>
                </a:solidFill>
              </a:rPr>
              <a:t> Different word embedding: </a:t>
            </a:r>
            <a:r>
              <a:rPr lang="en-GB" sz="2400" b="1" dirty="0" smtClean="0">
                <a:solidFill>
                  <a:schemeClr val="tx1"/>
                </a:solidFill>
              </a:rPr>
              <a:t>Doc2Vec </a:t>
            </a:r>
            <a:r>
              <a:rPr lang="en-GB" sz="2400" i="1" dirty="0" smtClean="0">
                <a:solidFill>
                  <a:schemeClr val="tx1"/>
                </a:solidFill>
              </a:rPr>
              <a:t>(DBOW variant)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400" dirty="0" smtClean="0">
                <a:solidFill>
                  <a:schemeClr val="tx1"/>
                </a:solidFill>
              </a:rPr>
              <a:t> Tagged Document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400" dirty="0" smtClean="0">
                <a:solidFill>
                  <a:schemeClr val="tx1"/>
                </a:solidFill>
              </a:rPr>
              <a:t> Build Vocabulary 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2200" dirty="0" smtClean="0">
              <a:solidFill>
                <a:schemeClr val="tx1"/>
              </a:solidFill>
            </a:endParaRPr>
          </a:p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i="1" dirty="0" smtClean="0">
                <a:solidFill>
                  <a:schemeClr val="tx1"/>
                </a:solidFill>
              </a:rPr>
              <a:t>Observations:</a:t>
            </a:r>
            <a:endParaRPr lang="en-GB" sz="2200" i="1" dirty="0">
              <a:solidFill>
                <a:schemeClr val="tx1"/>
              </a:solidFill>
            </a:endParaRPr>
          </a:p>
          <a:p>
            <a:pPr marL="201168" lvl="1" indent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 b="1" i="1" dirty="0" smtClean="0">
                <a:solidFill>
                  <a:schemeClr val="tx1"/>
                </a:solidFill>
              </a:rPr>
              <a:t>Possible improvement: fine-tune hyper parameters for Doc2Vec.</a:t>
            </a:r>
          </a:p>
          <a:p>
            <a:pPr marL="201168" lvl="1" indent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 b="1" i="1" dirty="0" smtClean="0">
                <a:solidFill>
                  <a:schemeClr val="tx1"/>
                </a:solidFill>
              </a:rPr>
              <a:t>Here: followed the recommendations by Lau and Baldwin.</a:t>
            </a:r>
          </a:p>
        </p:txBody>
      </p:sp>
      <p:sp>
        <p:nvSpPr>
          <p:cNvPr id="1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err="1" smtClean="0"/>
              <a:t>Anoek</a:t>
            </a:r>
            <a:r>
              <a:rPr lang="nl-BE" sz="1400" dirty="0" smtClean="0"/>
              <a:t> </a:t>
            </a:r>
            <a:r>
              <a:rPr lang="nl-BE" sz="1400" dirty="0" err="1" smtClean="0"/>
              <a:t>Strumane</a:t>
            </a:r>
            <a:endParaRPr lang="nl-BE" sz="800" dirty="0"/>
          </a:p>
        </p:txBody>
      </p:sp>
      <p:sp>
        <p:nvSpPr>
          <p:cNvPr id="19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b="1" i="1" dirty="0">
              <a:solidFill>
                <a:schemeClr val="tx1"/>
              </a:solidFill>
            </a:endParaRPr>
          </a:p>
        </p:txBody>
      </p:sp>
      <p:sp>
        <p:nvSpPr>
          <p:cNvPr id="9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Sprint 1 –</a:t>
            </a:r>
            <a:r>
              <a:rPr lang="en-GB" sz="1600" cap="none" dirty="0" smtClean="0"/>
              <a:t> </a:t>
            </a:r>
            <a:r>
              <a:rPr lang="en-GB" sz="1600" b="1" cap="none" dirty="0" smtClean="0"/>
              <a:t>Doc2Vec</a:t>
            </a:r>
            <a:r>
              <a:rPr lang="en-GB" sz="1600" cap="none" dirty="0" smtClean="0"/>
              <a:t> </a:t>
            </a:r>
            <a:r>
              <a:rPr lang="en-GB" sz="1400" cap="none" dirty="0" smtClean="0"/>
              <a:t>– </a:t>
            </a:r>
            <a:r>
              <a:rPr lang="en-GB" sz="1400" cap="none" dirty="0"/>
              <a:t>K-Means</a:t>
            </a:r>
            <a:r>
              <a:rPr lang="en-GB" sz="1400" b="1" cap="none" dirty="0"/>
              <a:t> </a:t>
            </a:r>
            <a:r>
              <a:rPr lang="en-GB" sz="1400" cap="none" dirty="0"/>
              <a:t>–DBSCAN – K-</a:t>
            </a:r>
            <a:r>
              <a:rPr lang="en-GB" sz="1400" cap="none" dirty="0" err="1"/>
              <a:t>Medoids</a:t>
            </a:r>
            <a:r>
              <a:rPr lang="en-GB" sz="1400" cap="none" dirty="0"/>
              <a:t> – Improvements – Sprint 3</a:t>
            </a:r>
            <a:endParaRPr lang="nl-BE" sz="1400" cap="none" dirty="0"/>
          </a:p>
        </p:txBody>
      </p:sp>
      <p:pic>
        <p:nvPicPr>
          <p:cNvPr id="16386" name="Picture 2" descr="https://miro.medium.com/max/403/1*aranc4uU1DwZ9nULEq7Yf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7105" y="2126730"/>
            <a:ext cx="3838575" cy="2486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Afbeelding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1593" y="4470596"/>
            <a:ext cx="2860972" cy="28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773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19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143427" y="29887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tx1"/>
                </a:solidFill>
              </a:rPr>
              <a:t>Results with K-Means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400" dirty="0" smtClean="0">
                <a:solidFill>
                  <a:schemeClr val="tx1"/>
                </a:solidFill>
              </a:rPr>
              <a:t> </a:t>
            </a:r>
            <a:r>
              <a:rPr lang="en-GB" sz="2200" dirty="0" smtClean="0">
                <a:solidFill>
                  <a:schemeClr val="tx1"/>
                </a:solidFill>
              </a:rPr>
              <a:t>Unbalanced data set</a:t>
            </a: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</p:txBody>
      </p:sp>
      <p:sp>
        <p:nvSpPr>
          <p:cNvPr id="1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err="1" smtClean="0"/>
              <a:t>Anoek</a:t>
            </a:r>
            <a:r>
              <a:rPr lang="nl-BE" sz="1400" dirty="0" smtClean="0"/>
              <a:t> </a:t>
            </a:r>
            <a:r>
              <a:rPr lang="nl-BE" sz="1400" dirty="0" err="1" smtClean="0"/>
              <a:t>Strumane</a:t>
            </a:r>
            <a:endParaRPr lang="nl-BE" sz="800" dirty="0"/>
          </a:p>
        </p:txBody>
      </p:sp>
      <p:sp>
        <p:nvSpPr>
          <p:cNvPr id="19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b="1" i="1" dirty="0">
              <a:solidFill>
                <a:schemeClr val="tx1"/>
              </a:solidFill>
            </a:endParaRPr>
          </a:p>
        </p:txBody>
      </p:sp>
      <p:sp>
        <p:nvSpPr>
          <p:cNvPr id="9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Sprint 1 – Doc2Vec –</a:t>
            </a:r>
            <a:r>
              <a:rPr lang="en-GB" sz="1600" b="1" cap="none" dirty="0" smtClean="0"/>
              <a:t>K-Means </a:t>
            </a:r>
            <a:r>
              <a:rPr lang="en-GB" sz="1400" cap="none" dirty="0" smtClean="0"/>
              <a:t>–DBSCAN – K-</a:t>
            </a:r>
            <a:r>
              <a:rPr lang="en-GB" sz="1400" cap="none" dirty="0" err="1" smtClean="0"/>
              <a:t>Medoids</a:t>
            </a:r>
            <a:r>
              <a:rPr lang="en-GB" sz="1400" cap="none" dirty="0" smtClean="0"/>
              <a:t> </a:t>
            </a:r>
            <a:r>
              <a:rPr lang="en-GB" sz="1400" cap="none" dirty="0"/>
              <a:t>– </a:t>
            </a:r>
            <a:r>
              <a:rPr lang="en-GB" sz="1400" cap="none" dirty="0" smtClean="0"/>
              <a:t>Improvements – Sprint 3</a:t>
            </a:r>
            <a:endParaRPr lang="nl-BE" sz="1400" cap="none" dirty="0"/>
          </a:p>
        </p:txBody>
      </p:sp>
      <p:pic>
        <p:nvPicPr>
          <p:cNvPr id="21506" name="Picture 2" descr="Clustering Icons - Download Free Vector Icons | Noun Project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8419" y="209397"/>
            <a:ext cx="779117" cy="779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>
            <a:extLst>
              <a:ext uri="{FF2B5EF4-FFF2-40B4-BE49-F238E27FC236}">
                <a16:creationId xmlns:a16="http://schemas.microsoft.com/office/drawing/2014/main" xmlns="" id="{F455612E-98F7-4EB4-A3FB-26E76A576F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9816" y="1113816"/>
            <a:ext cx="4402872" cy="2620187"/>
          </a:xfrm>
          <a:prstGeom prst="rect">
            <a:avLst/>
          </a:prstGeom>
        </p:spPr>
      </p:pic>
      <p:pic>
        <p:nvPicPr>
          <p:cNvPr id="14" name="Picture 5">
            <a:extLst>
              <a:ext uri="{FF2B5EF4-FFF2-40B4-BE49-F238E27FC236}">
                <a16:creationId xmlns:a16="http://schemas.microsoft.com/office/drawing/2014/main" xmlns="" id="{8B27EB8F-875F-4C0A-85C6-C364DCF309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296" y="3177726"/>
            <a:ext cx="6670075" cy="2986711"/>
          </a:xfrm>
          <a:prstGeom prst="rect">
            <a:avLst/>
          </a:prstGeom>
        </p:spPr>
      </p:pic>
      <p:pic>
        <p:nvPicPr>
          <p:cNvPr id="15" name="Afbeelding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950" y="286604"/>
            <a:ext cx="744621" cy="754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683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err="1" smtClean="0"/>
              <a:t>Anoek</a:t>
            </a:r>
            <a:r>
              <a:rPr lang="nl-BE" sz="1400" dirty="0" smtClean="0"/>
              <a:t> </a:t>
            </a:r>
            <a:r>
              <a:rPr lang="nl-BE" sz="1400" dirty="0" err="1" smtClean="0"/>
              <a:t>Strumane</a:t>
            </a:r>
            <a:endParaRPr lang="nl-BE" sz="800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2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BE" dirty="0" smtClean="0">
                <a:solidFill>
                  <a:schemeClr val="tx1"/>
                </a:solidFill>
              </a:rPr>
              <a:t>Table of contents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GB" sz="2400" dirty="0" smtClean="0">
                <a:solidFill>
                  <a:schemeClr val="tx1"/>
                </a:solidFill>
              </a:rPr>
              <a:t>  </a:t>
            </a:r>
            <a:r>
              <a:rPr lang="en-GB" sz="2400" b="1" i="1" dirty="0" smtClean="0">
                <a:solidFill>
                  <a:schemeClr val="tx1"/>
                </a:solidFill>
              </a:rPr>
              <a:t>Sprint 1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2200" dirty="0">
                <a:solidFill>
                  <a:schemeClr val="tx1"/>
                </a:solidFill>
              </a:rPr>
              <a:t> </a:t>
            </a:r>
            <a:r>
              <a:rPr lang="en-GB" sz="2200" dirty="0" smtClean="0">
                <a:solidFill>
                  <a:schemeClr val="tx1"/>
                </a:solidFill>
              </a:rPr>
              <a:t> Exploratory Data Analysis (EDA)</a:t>
            </a: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2200" dirty="0" smtClean="0">
                <a:solidFill>
                  <a:schemeClr val="tx1"/>
                </a:solidFill>
              </a:rPr>
              <a:t>  Data Pre-processing &amp; Cleaning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2200" dirty="0" smtClean="0">
                <a:solidFill>
                  <a:schemeClr val="tx1"/>
                </a:solidFill>
              </a:rPr>
              <a:t>  Supervised Learning Algorithms: </a:t>
            </a:r>
            <a:r>
              <a:rPr lang="en-GB" sz="2200" b="1" dirty="0" smtClean="0">
                <a:solidFill>
                  <a:schemeClr val="tx1"/>
                </a:solidFill>
              </a:rPr>
              <a:t>SVM</a:t>
            </a:r>
            <a:r>
              <a:rPr lang="en-GB" sz="2200" dirty="0" smtClean="0">
                <a:solidFill>
                  <a:schemeClr val="tx1"/>
                </a:solidFill>
              </a:rPr>
              <a:t>              and </a:t>
            </a:r>
            <a:r>
              <a:rPr lang="en-GB" sz="2200" b="1" dirty="0" smtClean="0">
                <a:solidFill>
                  <a:schemeClr val="tx1"/>
                </a:solidFill>
              </a:rPr>
              <a:t>RF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GB" sz="2400" dirty="0">
                <a:solidFill>
                  <a:schemeClr val="tx1"/>
                </a:solidFill>
              </a:rPr>
              <a:t> </a:t>
            </a:r>
            <a:r>
              <a:rPr lang="en-GB" sz="2400" b="1" i="1" dirty="0">
                <a:solidFill>
                  <a:schemeClr val="tx1"/>
                </a:solidFill>
              </a:rPr>
              <a:t>Sprint </a:t>
            </a:r>
            <a:r>
              <a:rPr lang="en-GB" sz="2400" b="1" i="1" dirty="0" smtClean="0">
                <a:solidFill>
                  <a:schemeClr val="tx1"/>
                </a:solidFill>
              </a:rPr>
              <a:t>2</a:t>
            </a:r>
            <a:endParaRPr lang="en-GB" sz="2400" b="1" i="1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2200" dirty="0" smtClean="0">
                <a:solidFill>
                  <a:schemeClr val="tx1"/>
                </a:solidFill>
              </a:rPr>
              <a:t>  Finding a different classification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2200" dirty="0">
                <a:solidFill>
                  <a:schemeClr val="tx1"/>
                </a:solidFill>
              </a:rPr>
              <a:t> </a:t>
            </a:r>
            <a:r>
              <a:rPr lang="en-GB" sz="2200" dirty="0" smtClean="0">
                <a:solidFill>
                  <a:schemeClr val="tx1"/>
                </a:solidFill>
              </a:rPr>
              <a:t> Exploring new word embedding methods (</a:t>
            </a:r>
            <a:r>
              <a:rPr lang="en-GB" sz="2200" b="1" dirty="0" smtClean="0">
                <a:solidFill>
                  <a:schemeClr val="tx1"/>
                </a:solidFill>
              </a:rPr>
              <a:t>Doc2Vec</a:t>
            </a:r>
            <a:r>
              <a:rPr lang="en-GB" sz="2200" dirty="0" smtClean="0">
                <a:solidFill>
                  <a:schemeClr val="tx1"/>
                </a:solidFill>
              </a:rPr>
              <a:t>)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2200" dirty="0">
                <a:solidFill>
                  <a:schemeClr val="tx1"/>
                </a:solidFill>
              </a:rPr>
              <a:t> </a:t>
            </a:r>
            <a:r>
              <a:rPr lang="en-GB" sz="2200" dirty="0" smtClean="0">
                <a:solidFill>
                  <a:schemeClr val="tx1"/>
                </a:solidFill>
              </a:rPr>
              <a:t> Unsupervised </a:t>
            </a:r>
            <a:r>
              <a:rPr lang="en-GB" sz="2200" dirty="0">
                <a:solidFill>
                  <a:schemeClr val="tx1"/>
                </a:solidFill>
              </a:rPr>
              <a:t>Learning </a:t>
            </a:r>
            <a:r>
              <a:rPr lang="en-GB" sz="2200" dirty="0" smtClean="0">
                <a:solidFill>
                  <a:schemeClr val="tx1"/>
                </a:solidFill>
              </a:rPr>
              <a:t>Algorithms: </a:t>
            </a:r>
            <a:r>
              <a:rPr lang="en-GB" sz="2200" b="1" dirty="0" smtClean="0">
                <a:solidFill>
                  <a:schemeClr val="tx1"/>
                </a:solidFill>
              </a:rPr>
              <a:t>K-Means</a:t>
            </a:r>
            <a:r>
              <a:rPr lang="en-GB" sz="2200" dirty="0" smtClean="0">
                <a:solidFill>
                  <a:schemeClr val="tx1"/>
                </a:solidFill>
              </a:rPr>
              <a:t>, </a:t>
            </a:r>
            <a:r>
              <a:rPr lang="en-GB" sz="2200" b="1" dirty="0" smtClean="0">
                <a:solidFill>
                  <a:schemeClr val="tx1"/>
                </a:solidFill>
              </a:rPr>
              <a:t>DBSCAN</a:t>
            </a:r>
            <a:r>
              <a:rPr lang="en-GB" sz="2200" dirty="0" smtClean="0">
                <a:solidFill>
                  <a:schemeClr val="tx1"/>
                </a:solidFill>
              </a:rPr>
              <a:t>, </a:t>
            </a:r>
            <a:r>
              <a:rPr lang="en-GB" sz="2200" b="1" dirty="0" smtClean="0">
                <a:solidFill>
                  <a:schemeClr val="tx1"/>
                </a:solidFill>
              </a:rPr>
              <a:t>K-</a:t>
            </a:r>
            <a:r>
              <a:rPr lang="en-GB" sz="2200" b="1" dirty="0" err="1" smtClean="0">
                <a:solidFill>
                  <a:schemeClr val="tx1"/>
                </a:solidFill>
              </a:rPr>
              <a:t>Medoids</a:t>
            </a:r>
            <a:endParaRPr lang="en-GB" sz="2200" b="1" dirty="0" smtClean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GB" sz="2400" dirty="0">
                <a:solidFill>
                  <a:schemeClr val="tx1"/>
                </a:solidFill>
              </a:rPr>
              <a:t> </a:t>
            </a:r>
            <a:r>
              <a:rPr lang="en-GB" sz="2400" b="1" i="1" dirty="0">
                <a:solidFill>
                  <a:schemeClr val="tx1"/>
                </a:solidFill>
              </a:rPr>
              <a:t>Sprint </a:t>
            </a:r>
            <a:r>
              <a:rPr lang="en-GB" sz="2400" b="1" i="1" dirty="0" smtClean="0">
                <a:solidFill>
                  <a:schemeClr val="tx1"/>
                </a:solidFill>
              </a:rPr>
              <a:t>3</a:t>
            </a:r>
            <a:endParaRPr lang="en-GB" sz="2400" b="1" i="1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2200" dirty="0" smtClean="0">
                <a:solidFill>
                  <a:schemeClr val="tx1"/>
                </a:solidFill>
              </a:rPr>
              <a:t>  Additional pre-processing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2200" dirty="0" smtClean="0">
                <a:solidFill>
                  <a:schemeClr val="tx1"/>
                </a:solidFill>
              </a:rPr>
              <a:t>  Unsupervised Learning Algorithm (Topic Modelling): </a:t>
            </a:r>
            <a:r>
              <a:rPr lang="en-GB" sz="2200" b="1" dirty="0" smtClean="0">
                <a:solidFill>
                  <a:schemeClr val="tx1"/>
                </a:solidFill>
              </a:rPr>
              <a:t>LDA</a:t>
            </a:r>
            <a:endParaRPr lang="en-GB" sz="2200" b="1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2200" dirty="0">
                <a:solidFill>
                  <a:schemeClr val="tx1"/>
                </a:solidFill>
              </a:rPr>
              <a:t>  Supervised Learning </a:t>
            </a:r>
            <a:r>
              <a:rPr lang="en-GB" sz="2200" dirty="0" smtClean="0">
                <a:solidFill>
                  <a:schemeClr val="tx1"/>
                </a:solidFill>
              </a:rPr>
              <a:t>Algorithm (Deep Neural Network): </a:t>
            </a:r>
            <a:r>
              <a:rPr lang="en-GB" sz="2200" b="1" dirty="0" smtClean="0">
                <a:solidFill>
                  <a:schemeClr val="tx1"/>
                </a:solidFill>
              </a:rPr>
              <a:t>BERT</a:t>
            </a:r>
            <a:endParaRPr lang="en-GB" sz="2200" dirty="0" smtClean="0">
              <a:solidFill>
                <a:schemeClr val="tx1"/>
              </a:solidFill>
            </a:endParaRPr>
          </a:p>
          <a:p>
            <a:pPr marL="0" indent="0">
              <a:buFont typeface="Calibri" panose="020F0502020204030204" pitchFamily="34" charset="0"/>
              <a:buNone/>
            </a:pPr>
            <a:endParaRPr lang="nl-BE" sz="2400" dirty="0">
              <a:solidFill>
                <a:schemeClr val="tx1"/>
              </a:solidFill>
            </a:endParaRPr>
          </a:p>
          <a:p>
            <a:pPr marL="514350" indent="-514350">
              <a:buFont typeface="+mj-lt"/>
              <a:buAutoNum type="arabicParenR"/>
            </a:pPr>
            <a:endParaRPr lang="nl-BE" sz="2400" dirty="0"/>
          </a:p>
        </p:txBody>
      </p:sp>
      <p:pic>
        <p:nvPicPr>
          <p:cNvPr id="1026" name="Picture 2" descr="Contents Stock Vectors, Royalty Free Contents Illustrations ...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080" y="286604"/>
            <a:ext cx="719344" cy="719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Random Forest Icons - Download Free Vector Icons | Noun Projec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0687" y="2247542"/>
            <a:ext cx="818016" cy="818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 descr="Support Vector Machines Icons - Download Free Vector Icons | Noun ...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1203" y="2370948"/>
            <a:ext cx="571205" cy="571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Clustering Icons - Download Free Vector Icons | Noun Project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7622" y="3762647"/>
            <a:ext cx="620486" cy="620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Balloons, chat, discussion, messages, quotes, reply, topics icon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2478" y="4614728"/>
            <a:ext cx="612450" cy="612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GitHub - themeteorchef/bert: A client side, multi-style alerts ...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0323" y="5227178"/>
            <a:ext cx="797299" cy="797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9400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20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143427" y="29887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tx1"/>
                </a:solidFill>
              </a:rPr>
              <a:t>Results with K-Means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400" dirty="0" smtClean="0">
                <a:solidFill>
                  <a:schemeClr val="tx1"/>
                </a:solidFill>
              </a:rPr>
              <a:t> </a:t>
            </a:r>
            <a:r>
              <a:rPr lang="en-GB" sz="2200" dirty="0" smtClean="0">
                <a:solidFill>
                  <a:schemeClr val="tx1"/>
                </a:solidFill>
              </a:rPr>
              <a:t>Unbalanced data set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 smtClean="0">
                <a:solidFill>
                  <a:schemeClr val="tx1"/>
                </a:solidFill>
              </a:rPr>
              <a:t> Balanced data set</a:t>
            </a: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</p:txBody>
      </p:sp>
      <p:sp>
        <p:nvSpPr>
          <p:cNvPr id="1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err="1" smtClean="0"/>
              <a:t>Anoek</a:t>
            </a:r>
            <a:r>
              <a:rPr lang="nl-BE" sz="1400" dirty="0" smtClean="0"/>
              <a:t> </a:t>
            </a:r>
            <a:r>
              <a:rPr lang="nl-BE" sz="1400" dirty="0" err="1" smtClean="0"/>
              <a:t>Strumane</a:t>
            </a:r>
            <a:endParaRPr lang="nl-BE" sz="800" dirty="0"/>
          </a:p>
        </p:txBody>
      </p:sp>
      <p:sp>
        <p:nvSpPr>
          <p:cNvPr id="19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b="1" i="1" dirty="0">
              <a:solidFill>
                <a:schemeClr val="tx1"/>
              </a:solidFill>
            </a:endParaRPr>
          </a:p>
        </p:txBody>
      </p:sp>
      <p:pic>
        <p:nvPicPr>
          <p:cNvPr id="21506" name="Picture 2" descr="Clustering Icons - Download Free Vector Icons | Noun Project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8419" y="209397"/>
            <a:ext cx="779117" cy="779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Afbeelding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950" y="286604"/>
            <a:ext cx="744621" cy="754512"/>
          </a:xfrm>
          <a:prstGeom prst="rect">
            <a:avLst/>
          </a:prstGeom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xmlns="" id="{B6390F00-FC4E-47A9-9EBF-3DE5EE9692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8497" y="2469260"/>
            <a:ext cx="5426580" cy="3575530"/>
          </a:xfrm>
          <a:prstGeom prst="rect">
            <a:avLst/>
          </a:prstGeom>
        </p:spPr>
      </p:pic>
      <p:sp>
        <p:nvSpPr>
          <p:cNvPr id="17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Sprint 1 – Doc2Vec –</a:t>
            </a:r>
            <a:r>
              <a:rPr lang="en-GB" sz="1600" b="1" cap="none" dirty="0" smtClean="0"/>
              <a:t>K-Means </a:t>
            </a:r>
            <a:r>
              <a:rPr lang="en-GB" sz="1400" cap="none" dirty="0" smtClean="0"/>
              <a:t>–DBSCAN – K-</a:t>
            </a:r>
            <a:r>
              <a:rPr lang="en-GB" sz="1400" cap="none" dirty="0" err="1" smtClean="0"/>
              <a:t>Medoids</a:t>
            </a:r>
            <a:r>
              <a:rPr lang="en-GB" sz="1400" cap="none" dirty="0" smtClean="0"/>
              <a:t> </a:t>
            </a:r>
            <a:r>
              <a:rPr lang="en-GB" sz="1400" cap="none" dirty="0"/>
              <a:t>– </a:t>
            </a:r>
            <a:r>
              <a:rPr lang="en-GB" sz="1400" cap="none" dirty="0" smtClean="0"/>
              <a:t>Improvements – Sprint 3</a:t>
            </a:r>
            <a:endParaRPr lang="nl-BE" sz="1400" cap="none" dirty="0"/>
          </a:p>
        </p:txBody>
      </p:sp>
    </p:spTree>
    <p:extLst>
      <p:ext uri="{BB962C8B-B14F-4D97-AF65-F5344CB8AC3E}">
        <p14:creationId xmlns:p14="http://schemas.microsoft.com/office/powerpoint/2010/main" val="1389456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21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143427" y="29887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tx1"/>
                </a:solidFill>
              </a:rPr>
              <a:t>Results with K-Means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 smtClean="0">
                <a:solidFill>
                  <a:schemeClr val="tx1"/>
                </a:solidFill>
              </a:rPr>
              <a:t> Unbalanced data set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 smtClean="0">
                <a:solidFill>
                  <a:schemeClr val="tx1"/>
                </a:solidFill>
              </a:rPr>
              <a:t> Balanced data set</a:t>
            </a: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dirty="0" smtClean="0">
                <a:solidFill>
                  <a:schemeClr val="tx1"/>
                </a:solidFill>
              </a:rPr>
              <a:t>Runs containing ‘product’</a:t>
            </a:r>
            <a:endParaRPr lang="en-GB" sz="18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</p:txBody>
      </p:sp>
      <p:sp>
        <p:nvSpPr>
          <p:cNvPr id="1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err="1" smtClean="0"/>
              <a:t>Anoek</a:t>
            </a:r>
            <a:r>
              <a:rPr lang="nl-BE" sz="1400" dirty="0" smtClean="0"/>
              <a:t> </a:t>
            </a:r>
            <a:r>
              <a:rPr lang="nl-BE" sz="1400" dirty="0" err="1" smtClean="0"/>
              <a:t>Strumane</a:t>
            </a:r>
            <a:endParaRPr lang="nl-BE" sz="800" dirty="0"/>
          </a:p>
        </p:txBody>
      </p:sp>
      <p:sp>
        <p:nvSpPr>
          <p:cNvPr id="19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b="1" i="1" dirty="0">
              <a:solidFill>
                <a:schemeClr val="tx1"/>
              </a:solidFill>
            </a:endParaRPr>
          </a:p>
        </p:txBody>
      </p:sp>
      <p:pic>
        <p:nvPicPr>
          <p:cNvPr id="21506" name="Picture 2" descr="Clustering Icons - Download Free Vector Icons | Noun Project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8419" y="209397"/>
            <a:ext cx="779117" cy="779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Afbeelding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950" y="286604"/>
            <a:ext cx="744621" cy="754512"/>
          </a:xfrm>
          <a:prstGeom prst="rect">
            <a:avLst/>
          </a:prstGeom>
        </p:spPr>
      </p:pic>
      <p:pic>
        <p:nvPicPr>
          <p:cNvPr id="13" name="Picture 4">
            <a:extLst>
              <a:ext uri="{FF2B5EF4-FFF2-40B4-BE49-F238E27FC236}">
                <a16:creationId xmlns:a16="http://schemas.microsoft.com/office/drawing/2014/main" xmlns="" id="{69B92B8D-A37D-481D-865D-B0BFCD2597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2581" y="2438273"/>
            <a:ext cx="5420990" cy="3430819"/>
          </a:xfrm>
          <a:prstGeom prst="rect">
            <a:avLst/>
          </a:prstGeom>
        </p:spPr>
      </p:pic>
      <p:sp>
        <p:nvSpPr>
          <p:cNvPr id="14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Sprint 1 – Doc2Vec –</a:t>
            </a:r>
            <a:r>
              <a:rPr lang="en-GB" sz="1600" b="1" cap="none" dirty="0" smtClean="0"/>
              <a:t>K-Means </a:t>
            </a:r>
            <a:r>
              <a:rPr lang="en-GB" sz="1400" cap="none" dirty="0" smtClean="0"/>
              <a:t>–DBSCAN – K-</a:t>
            </a:r>
            <a:r>
              <a:rPr lang="en-GB" sz="1400" cap="none" dirty="0" err="1" smtClean="0"/>
              <a:t>Medoids</a:t>
            </a:r>
            <a:r>
              <a:rPr lang="en-GB" sz="1400" cap="none" dirty="0" smtClean="0"/>
              <a:t> </a:t>
            </a:r>
            <a:r>
              <a:rPr lang="en-GB" sz="1400" cap="none" dirty="0"/>
              <a:t>– </a:t>
            </a:r>
            <a:r>
              <a:rPr lang="en-GB" sz="1400" cap="none" dirty="0" smtClean="0"/>
              <a:t>Improvements – Sprint 3</a:t>
            </a:r>
            <a:endParaRPr lang="nl-BE" sz="1400" cap="none" dirty="0"/>
          </a:p>
        </p:txBody>
      </p:sp>
    </p:spTree>
    <p:extLst>
      <p:ext uri="{BB962C8B-B14F-4D97-AF65-F5344CB8AC3E}">
        <p14:creationId xmlns:p14="http://schemas.microsoft.com/office/powerpoint/2010/main" val="3131709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22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143427" y="29887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tx1"/>
                </a:solidFill>
              </a:rPr>
              <a:t>Results with K-Means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400" dirty="0" smtClean="0">
                <a:solidFill>
                  <a:schemeClr val="tx1"/>
                </a:solidFill>
              </a:rPr>
              <a:t> </a:t>
            </a:r>
            <a:r>
              <a:rPr lang="en-GB" sz="2200" dirty="0" smtClean="0">
                <a:solidFill>
                  <a:schemeClr val="tx1"/>
                </a:solidFill>
              </a:rPr>
              <a:t>Unbalanced data set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 smtClean="0">
                <a:solidFill>
                  <a:schemeClr val="tx1"/>
                </a:solidFill>
              </a:rPr>
              <a:t> Balanced data set</a:t>
            </a: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dirty="0" smtClean="0">
                <a:solidFill>
                  <a:schemeClr val="tx1"/>
                </a:solidFill>
              </a:rPr>
              <a:t>Runs containing ‘product’</a:t>
            </a: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dirty="0" smtClean="0">
                <a:solidFill>
                  <a:schemeClr val="tx1"/>
                </a:solidFill>
              </a:rPr>
              <a:t>Runs not containing ‘product’</a:t>
            </a:r>
            <a:endParaRPr lang="en-GB" sz="18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</p:txBody>
      </p:sp>
      <p:sp>
        <p:nvSpPr>
          <p:cNvPr id="1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err="1" smtClean="0"/>
              <a:t>Anoek</a:t>
            </a:r>
            <a:r>
              <a:rPr lang="nl-BE" sz="1400" dirty="0" smtClean="0"/>
              <a:t> </a:t>
            </a:r>
            <a:r>
              <a:rPr lang="nl-BE" sz="1400" dirty="0" err="1" smtClean="0"/>
              <a:t>Strumane</a:t>
            </a:r>
            <a:endParaRPr lang="nl-BE" sz="800" dirty="0"/>
          </a:p>
        </p:txBody>
      </p:sp>
      <p:sp>
        <p:nvSpPr>
          <p:cNvPr id="19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b="1" i="1" dirty="0">
              <a:solidFill>
                <a:schemeClr val="tx1"/>
              </a:solidFill>
            </a:endParaRPr>
          </a:p>
        </p:txBody>
      </p:sp>
      <p:pic>
        <p:nvPicPr>
          <p:cNvPr id="21506" name="Picture 2" descr="Clustering Icons - Download Free Vector Icons | Noun Project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8419" y="209397"/>
            <a:ext cx="779117" cy="779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Afbeelding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950" y="286604"/>
            <a:ext cx="744621" cy="754512"/>
          </a:xfrm>
          <a:prstGeom prst="rect">
            <a:avLst/>
          </a:prstGeom>
        </p:spPr>
      </p:pic>
      <p:pic>
        <p:nvPicPr>
          <p:cNvPr id="14" name="Picture 5">
            <a:extLst>
              <a:ext uri="{FF2B5EF4-FFF2-40B4-BE49-F238E27FC236}">
                <a16:creationId xmlns:a16="http://schemas.microsoft.com/office/drawing/2014/main" xmlns="" id="{249DA906-2045-45B3-8FE9-F6C97C4AA0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8855" y="2392822"/>
            <a:ext cx="5531803" cy="3476270"/>
          </a:xfrm>
          <a:prstGeom prst="rect">
            <a:avLst/>
          </a:prstGeom>
        </p:spPr>
      </p:pic>
      <p:sp>
        <p:nvSpPr>
          <p:cNvPr id="16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Sprint 1 – Doc2Vec –</a:t>
            </a:r>
            <a:r>
              <a:rPr lang="en-GB" sz="1600" b="1" cap="none" dirty="0" smtClean="0"/>
              <a:t>K-Means </a:t>
            </a:r>
            <a:r>
              <a:rPr lang="en-GB" sz="1400" cap="none" dirty="0" smtClean="0"/>
              <a:t>–DBSCAN – K-</a:t>
            </a:r>
            <a:r>
              <a:rPr lang="en-GB" sz="1400" cap="none" dirty="0" err="1" smtClean="0"/>
              <a:t>Medoids</a:t>
            </a:r>
            <a:r>
              <a:rPr lang="en-GB" sz="1400" cap="none" dirty="0" smtClean="0"/>
              <a:t> </a:t>
            </a:r>
            <a:r>
              <a:rPr lang="en-GB" sz="1400" cap="none" dirty="0"/>
              <a:t>– </a:t>
            </a:r>
            <a:r>
              <a:rPr lang="en-GB" sz="1400" cap="none" dirty="0" smtClean="0"/>
              <a:t>Improvements – Sprint 3</a:t>
            </a:r>
            <a:endParaRPr lang="nl-BE" sz="1400" cap="none" dirty="0"/>
          </a:p>
        </p:txBody>
      </p:sp>
    </p:spTree>
    <p:extLst>
      <p:ext uri="{BB962C8B-B14F-4D97-AF65-F5344CB8AC3E}">
        <p14:creationId xmlns:p14="http://schemas.microsoft.com/office/powerpoint/2010/main" val="2474659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23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143427" y="29887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tx1"/>
                </a:solidFill>
              </a:rPr>
              <a:t>Results with DBSCAN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400" dirty="0" smtClean="0">
                <a:solidFill>
                  <a:schemeClr val="tx1"/>
                </a:solidFill>
              </a:rPr>
              <a:t> </a:t>
            </a:r>
            <a:r>
              <a:rPr lang="en-GB" sz="2200" dirty="0" smtClean="0">
                <a:solidFill>
                  <a:schemeClr val="tx1"/>
                </a:solidFill>
              </a:rPr>
              <a:t>Balanced data set: </a:t>
            </a:r>
            <a:r>
              <a:rPr lang="el-GR" sz="2200" dirty="0" smtClean="0">
                <a:solidFill>
                  <a:schemeClr val="tx1"/>
                </a:solidFill>
              </a:rPr>
              <a:t>ε</a:t>
            </a:r>
            <a:r>
              <a:rPr lang="nl-BE" sz="2200" dirty="0" smtClean="0">
                <a:solidFill>
                  <a:schemeClr val="tx1"/>
                </a:solidFill>
              </a:rPr>
              <a:t> = 0.7 min_samples = 100</a:t>
            </a:r>
            <a:endParaRPr lang="en-GB" sz="2200" dirty="0" smtClean="0">
              <a:solidFill>
                <a:schemeClr val="tx1"/>
              </a:solidFill>
            </a:endParaRPr>
          </a:p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</p:txBody>
      </p:sp>
      <p:sp>
        <p:nvSpPr>
          <p:cNvPr id="1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err="1" smtClean="0"/>
              <a:t>Anoek</a:t>
            </a:r>
            <a:r>
              <a:rPr lang="nl-BE" sz="1400" dirty="0" smtClean="0"/>
              <a:t> </a:t>
            </a:r>
            <a:r>
              <a:rPr lang="nl-BE" sz="1400" dirty="0" err="1" smtClean="0"/>
              <a:t>Strumane</a:t>
            </a:r>
            <a:endParaRPr lang="nl-BE" sz="800" dirty="0"/>
          </a:p>
        </p:txBody>
      </p:sp>
      <p:sp>
        <p:nvSpPr>
          <p:cNvPr id="19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b="1" i="1" dirty="0">
              <a:solidFill>
                <a:schemeClr val="tx1"/>
              </a:solidFill>
            </a:endParaRPr>
          </a:p>
        </p:txBody>
      </p:sp>
      <p:pic>
        <p:nvPicPr>
          <p:cNvPr id="15" name="Afbeelding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950" y="286604"/>
            <a:ext cx="744621" cy="754512"/>
          </a:xfrm>
          <a:prstGeom prst="rect">
            <a:avLst/>
          </a:prstGeom>
        </p:spPr>
      </p:pic>
      <p:sp>
        <p:nvSpPr>
          <p:cNvPr id="13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Sprint 1 – Doc2Vec –K-Means</a:t>
            </a:r>
            <a:r>
              <a:rPr lang="en-GB" sz="1400" b="1" cap="none" dirty="0" smtClean="0"/>
              <a:t> </a:t>
            </a:r>
            <a:r>
              <a:rPr lang="en-GB" sz="1400" cap="none" dirty="0" smtClean="0"/>
              <a:t>–</a:t>
            </a:r>
            <a:r>
              <a:rPr lang="en-GB" sz="1600" b="1" cap="none" dirty="0" smtClean="0"/>
              <a:t>DBSCAN</a:t>
            </a:r>
            <a:r>
              <a:rPr lang="en-GB" sz="1600" cap="none" dirty="0" smtClean="0"/>
              <a:t> </a:t>
            </a:r>
            <a:r>
              <a:rPr lang="en-GB" sz="1400" cap="none" dirty="0" smtClean="0"/>
              <a:t>– K-</a:t>
            </a:r>
            <a:r>
              <a:rPr lang="en-GB" sz="1400" cap="none" dirty="0" err="1" smtClean="0"/>
              <a:t>Medoids</a:t>
            </a:r>
            <a:r>
              <a:rPr lang="en-GB" sz="1400" cap="none" dirty="0" smtClean="0"/>
              <a:t> </a:t>
            </a:r>
            <a:r>
              <a:rPr lang="en-GB" sz="1400" cap="none" dirty="0"/>
              <a:t>– </a:t>
            </a:r>
            <a:r>
              <a:rPr lang="en-GB" sz="1400" cap="none" dirty="0" smtClean="0"/>
              <a:t>Improvements – Sprint 3</a:t>
            </a:r>
            <a:endParaRPr lang="nl-BE" sz="1400" cap="none" dirty="0"/>
          </a:p>
        </p:txBody>
      </p:sp>
      <p:pic>
        <p:nvPicPr>
          <p:cNvPr id="22530" name="Picture 2" descr="DBSCAN -- A Density Based Clustering Method | HPCC System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3473" y="298873"/>
            <a:ext cx="819107" cy="591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>
            <a:extLst>
              <a:ext uri="{FF2B5EF4-FFF2-40B4-BE49-F238E27FC236}">
                <a16:creationId xmlns:a16="http://schemas.microsoft.com/office/drawing/2014/main" xmlns="" id="{BF4094B4-EC0C-45C4-939D-0B8F4514AF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3035" y="2349665"/>
            <a:ext cx="4990438" cy="3519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546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24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143427" y="29887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tx1"/>
                </a:solidFill>
              </a:rPr>
              <a:t>Results with DBSCAN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400" dirty="0" smtClean="0">
                <a:solidFill>
                  <a:schemeClr val="tx1"/>
                </a:solidFill>
              </a:rPr>
              <a:t> </a:t>
            </a:r>
            <a:r>
              <a:rPr lang="en-GB" sz="2200" dirty="0" smtClean="0">
                <a:solidFill>
                  <a:schemeClr val="tx1"/>
                </a:solidFill>
              </a:rPr>
              <a:t>Balanced data set: </a:t>
            </a:r>
            <a:r>
              <a:rPr lang="el-GR" sz="2200" dirty="0">
                <a:solidFill>
                  <a:schemeClr val="tx1"/>
                </a:solidFill>
              </a:rPr>
              <a:t>ε</a:t>
            </a:r>
            <a:r>
              <a:rPr lang="nl-BE" sz="2200" dirty="0">
                <a:solidFill>
                  <a:schemeClr val="tx1"/>
                </a:solidFill>
              </a:rPr>
              <a:t> = 2 min_samples = </a:t>
            </a:r>
            <a:r>
              <a:rPr lang="nl-BE" sz="2200" dirty="0" smtClean="0">
                <a:solidFill>
                  <a:schemeClr val="tx1"/>
                </a:solidFill>
              </a:rPr>
              <a:t>100</a:t>
            </a:r>
            <a:endParaRPr lang="en-GB" sz="2200" dirty="0" smtClean="0">
              <a:solidFill>
                <a:schemeClr val="tx1"/>
              </a:solidFill>
            </a:endParaRPr>
          </a:p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</p:txBody>
      </p:sp>
      <p:sp>
        <p:nvSpPr>
          <p:cNvPr id="1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err="1" smtClean="0"/>
              <a:t>Anoek</a:t>
            </a:r>
            <a:r>
              <a:rPr lang="nl-BE" sz="1400" dirty="0" smtClean="0"/>
              <a:t> </a:t>
            </a:r>
            <a:r>
              <a:rPr lang="nl-BE" sz="1400" dirty="0" err="1" smtClean="0"/>
              <a:t>Strumane</a:t>
            </a:r>
            <a:endParaRPr lang="nl-BE" sz="800" dirty="0"/>
          </a:p>
        </p:txBody>
      </p:sp>
      <p:sp>
        <p:nvSpPr>
          <p:cNvPr id="19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b="1" i="1" dirty="0">
              <a:solidFill>
                <a:schemeClr val="tx1"/>
              </a:solidFill>
            </a:endParaRPr>
          </a:p>
        </p:txBody>
      </p:sp>
      <p:pic>
        <p:nvPicPr>
          <p:cNvPr id="15" name="Afbeelding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950" y="286604"/>
            <a:ext cx="744621" cy="754512"/>
          </a:xfrm>
          <a:prstGeom prst="rect">
            <a:avLst/>
          </a:prstGeom>
        </p:spPr>
      </p:pic>
      <p:sp>
        <p:nvSpPr>
          <p:cNvPr id="13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Sprint 1 – Doc2Vec –K-Means</a:t>
            </a:r>
            <a:r>
              <a:rPr lang="en-GB" sz="1400" b="1" cap="none" dirty="0" smtClean="0"/>
              <a:t> </a:t>
            </a:r>
            <a:r>
              <a:rPr lang="en-GB" sz="1400" cap="none" dirty="0" smtClean="0"/>
              <a:t>–</a:t>
            </a:r>
            <a:r>
              <a:rPr lang="en-GB" sz="1600" b="1" cap="none" dirty="0" smtClean="0"/>
              <a:t>DBSCAN</a:t>
            </a:r>
            <a:r>
              <a:rPr lang="en-GB" sz="1600" cap="none" dirty="0" smtClean="0"/>
              <a:t> </a:t>
            </a:r>
            <a:r>
              <a:rPr lang="en-GB" sz="1400" cap="none" dirty="0" smtClean="0"/>
              <a:t>– K-</a:t>
            </a:r>
            <a:r>
              <a:rPr lang="en-GB" sz="1400" cap="none" dirty="0" err="1" smtClean="0"/>
              <a:t>Medoids</a:t>
            </a:r>
            <a:r>
              <a:rPr lang="en-GB" sz="1400" cap="none" dirty="0" smtClean="0"/>
              <a:t> </a:t>
            </a:r>
            <a:r>
              <a:rPr lang="en-GB" sz="1400" cap="none" dirty="0"/>
              <a:t>– </a:t>
            </a:r>
            <a:r>
              <a:rPr lang="en-GB" sz="1400" cap="none" dirty="0" smtClean="0"/>
              <a:t>Improvements – Sprint 3</a:t>
            </a:r>
            <a:endParaRPr lang="nl-BE" sz="1400" cap="none" dirty="0"/>
          </a:p>
        </p:txBody>
      </p:sp>
      <p:pic>
        <p:nvPicPr>
          <p:cNvPr id="16" name="Picture 4">
            <a:extLst>
              <a:ext uri="{FF2B5EF4-FFF2-40B4-BE49-F238E27FC236}">
                <a16:creationId xmlns:a16="http://schemas.microsoft.com/office/drawing/2014/main" xmlns="" id="{FAF05168-9606-4D59-8FA8-CABEC2F8E7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1325" y="2433060"/>
            <a:ext cx="4982246" cy="3436032"/>
          </a:xfrm>
          <a:prstGeom prst="rect">
            <a:avLst/>
          </a:prstGeom>
        </p:spPr>
      </p:pic>
      <p:pic>
        <p:nvPicPr>
          <p:cNvPr id="22530" name="Picture 2" descr="DBSCAN -- A Density Based Clustering Method | HPCC Systems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3473" y="298873"/>
            <a:ext cx="819107" cy="591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2575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25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143427" y="29887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tx1"/>
                </a:solidFill>
              </a:rPr>
              <a:t>Results with K-</a:t>
            </a:r>
            <a:r>
              <a:rPr lang="en-GB" dirty="0" err="1" smtClean="0">
                <a:solidFill>
                  <a:schemeClr val="tx1"/>
                </a:solidFill>
              </a:rPr>
              <a:t>Medoids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 smtClean="0">
                <a:solidFill>
                  <a:schemeClr val="tx1"/>
                </a:solidFill>
              </a:rPr>
              <a:t> Balanced data set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</p:txBody>
      </p:sp>
      <p:sp>
        <p:nvSpPr>
          <p:cNvPr id="1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err="1" smtClean="0"/>
              <a:t>Anoek</a:t>
            </a:r>
            <a:r>
              <a:rPr lang="nl-BE" sz="1400" dirty="0" smtClean="0"/>
              <a:t> </a:t>
            </a:r>
            <a:r>
              <a:rPr lang="nl-BE" sz="1400" dirty="0" err="1" smtClean="0"/>
              <a:t>Strumane</a:t>
            </a:r>
            <a:endParaRPr lang="nl-BE" sz="800" dirty="0"/>
          </a:p>
        </p:txBody>
      </p:sp>
      <p:sp>
        <p:nvSpPr>
          <p:cNvPr id="19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b="1" i="1" dirty="0">
              <a:solidFill>
                <a:schemeClr val="tx1"/>
              </a:solidFill>
            </a:endParaRPr>
          </a:p>
        </p:txBody>
      </p:sp>
      <p:pic>
        <p:nvPicPr>
          <p:cNvPr id="15" name="Afbeelding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950" y="286604"/>
            <a:ext cx="744621" cy="754512"/>
          </a:xfrm>
          <a:prstGeom prst="rect">
            <a:avLst/>
          </a:prstGeom>
        </p:spPr>
      </p:pic>
      <p:sp>
        <p:nvSpPr>
          <p:cNvPr id="13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Sprint 1 – Doc2Vec –K-Means</a:t>
            </a:r>
            <a:r>
              <a:rPr lang="en-GB" sz="1400" b="1" cap="none" dirty="0" smtClean="0"/>
              <a:t> </a:t>
            </a:r>
            <a:r>
              <a:rPr lang="en-GB" sz="1400" cap="none" dirty="0" smtClean="0"/>
              <a:t>–DBSCAN – </a:t>
            </a:r>
            <a:r>
              <a:rPr lang="en-GB" sz="1600" b="1" cap="none" dirty="0" smtClean="0"/>
              <a:t>K-</a:t>
            </a:r>
            <a:r>
              <a:rPr lang="en-GB" sz="1600" b="1" cap="none" dirty="0" err="1" smtClean="0"/>
              <a:t>Medoids</a:t>
            </a:r>
            <a:r>
              <a:rPr lang="en-GB" sz="1400" cap="none" dirty="0" smtClean="0"/>
              <a:t> </a:t>
            </a:r>
            <a:r>
              <a:rPr lang="en-GB" sz="1400" cap="none" dirty="0"/>
              <a:t>– </a:t>
            </a:r>
            <a:r>
              <a:rPr lang="en-GB" sz="1400" cap="none" dirty="0" smtClean="0"/>
              <a:t>Improvements – Sprint 3</a:t>
            </a:r>
            <a:endParaRPr lang="nl-BE" sz="1400" cap="none" dirty="0"/>
          </a:p>
        </p:txBody>
      </p:sp>
      <p:pic>
        <p:nvPicPr>
          <p:cNvPr id="14" name="Picture 2" descr="Clustering Icons - Download Free Vector Icons | Noun Projec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8419" y="209397"/>
            <a:ext cx="779117" cy="779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5">
            <a:extLst>
              <a:ext uri="{FF2B5EF4-FFF2-40B4-BE49-F238E27FC236}">
                <a16:creationId xmlns:a16="http://schemas.microsoft.com/office/drawing/2014/main" xmlns="" id="{136E70BE-1800-4D23-8BE8-0A0B7FE456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6462" y="2204469"/>
            <a:ext cx="5091891" cy="3389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764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26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143427" y="29887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tx1"/>
                </a:solidFill>
              </a:rPr>
              <a:t>Possible improvements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400" dirty="0" smtClean="0">
                <a:solidFill>
                  <a:schemeClr val="tx1"/>
                </a:solidFill>
              </a:rPr>
              <a:t>  </a:t>
            </a:r>
            <a:r>
              <a:rPr lang="en-GB" sz="2200" dirty="0" smtClean="0">
                <a:solidFill>
                  <a:schemeClr val="tx1"/>
                </a:solidFill>
              </a:rPr>
              <a:t>Dimensionality Reduction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>
                <a:solidFill>
                  <a:schemeClr val="tx1"/>
                </a:solidFill>
              </a:rPr>
              <a:t> </a:t>
            </a:r>
            <a:r>
              <a:rPr lang="en-GB" sz="2200" dirty="0" smtClean="0">
                <a:solidFill>
                  <a:schemeClr val="tx1"/>
                </a:solidFill>
              </a:rPr>
              <a:t> Better Visualisation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 smtClean="0">
                <a:solidFill>
                  <a:schemeClr val="tx1"/>
                </a:solidFill>
              </a:rPr>
              <a:t>  Higher k-value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>
                <a:solidFill>
                  <a:schemeClr val="tx1"/>
                </a:solidFill>
              </a:rPr>
              <a:t> </a:t>
            </a:r>
            <a:r>
              <a:rPr lang="en-GB" sz="2200" dirty="0" smtClean="0">
                <a:solidFill>
                  <a:schemeClr val="tx1"/>
                </a:solidFill>
              </a:rPr>
              <a:t> Show examples of </a:t>
            </a:r>
            <a:r>
              <a:rPr lang="en-GB" sz="2200" i="1" dirty="0" smtClean="0">
                <a:solidFill>
                  <a:schemeClr val="tx1"/>
                </a:solidFill>
              </a:rPr>
              <a:t>narratives</a:t>
            </a:r>
            <a:r>
              <a:rPr lang="en-GB" sz="2200" dirty="0" smtClean="0">
                <a:solidFill>
                  <a:schemeClr val="tx1"/>
                </a:solidFill>
              </a:rPr>
              <a:t> in different clusters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</p:txBody>
      </p:sp>
      <p:sp>
        <p:nvSpPr>
          <p:cNvPr id="1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err="1" smtClean="0"/>
              <a:t>Anoek</a:t>
            </a:r>
            <a:r>
              <a:rPr lang="nl-BE" sz="1400" dirty="0" smtClean="0"/>
              <a:t> </a:t>
            </a:r>
            <a:r>
              <a:rPr lang="nl-BE" sz="1400" dirty="0" err="1" smtClean="0"/>
              <a:t>Strumane</a:t>
            </a:r>
            <a:endParaRPr lang="nl-BE" sz="800" dirty="0"/>
          </a:p>
        </p:txBody>
      </p:sp>
      <p:sp>
        <p:nvSpPr>
          <p:cNvPr id="19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b="1" i="1" dirty="0">
              <a:solidFill>
                <a:schemeClr val="tx1"/>
              </a:solidFill>
            </a:endParaRPr>
          </a:p>
        </p:txBody>
      </p:sp>
      <p:sp>
        <p:nvSpPr>
          <p:cNvPr id="13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Sprint 1 – Doc2Vec –K-Means</a:t>
            </a:r>
            <a:r>
              <a:rPr lang="en-GB" sz="1400" b="1" cap="none" dirty="0" smtClean="0"/>
              <a:t> </a:t>
            </a:r>
            <a:r>
              <a:rPr lang="en-GB" sz="1400" cap="none" dirty="0" smtClean="0"/>
              <a:t>–DBSCAN – K-</a:t>
            </a:r>
            <a:r>
              <a:rPr lang="en-GB" sz="1400" cap="none" dirty="0" err="1" smtClean="0"/>
              <a:t>Medoids</a:t>
            </a:r>
            <a:r>
              <a:rPr lang="en-GB" sz="1400" cap="none" dirty="0" smtClean="0"/>
              <a:t> </a:t>
            </a:r>
            <a:r>
              <a:rPr lang="en-GB" sz="1400" cap="none" dirty="0"/>
              <a:t>– </a:t>
            </a:r>
            <a:r>
              <a:rPr lang="en-GB" sz="1600" b="1" cap="none" dirty="0" smtClean="0"/>
              <a:t>Improvements</a:t>
            </a:r>
            <a:r>
              <a:rPr lang="en-GB" sz="1600" cap="none" dirty="0" smtClean="0"/>
              <a:t> </a:t>
            </a:r>
            <a:r>
              <a:rPr lang="en-GB" sz="1400" cap="none" dirty="0" smtClean="0"/>
              <a:t>– Sprint 3</a:t>
            </a:r>
            <a:endParaRPr lang="nl-BE" sz="1400" cap="none" dirty="0"/>
          </a:p>
        </p:txBody>
      </p:sp>
    </p:spTree>
    <p:extLst>
      <p:ext uri="{BB962C8B-B14F-4D97-AF65-F5344CB8AC3E}">
        <p14:creationId xmlns:p14="http://schemas.microsoft.com/office/powerpoint/2010/main" val="440116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27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143427" y="29887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tx1"/>
                </a:solidFill>
              </a:rPr>
              <a:t>K-Means with improvements: T-SNE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400" dirty="0" smtClean="0">
                <a:solidFill>
                  <a:schemeClr val="tx1"/>
                </a:solidFill>
              </a:rPr>
              <a:t>  </a:t>
            </a:r>
            <a:r>
              <a:rPr lang="en-GB" sz="2200" i="1" dirty="0" smtClean="0">
                <a:solidFill>
                  <a:schemeClr val="tx1"/>
                </a:solidFill>
              </a:rPr>
              <a:t>Narrative</a:t>
            </a:r>
            <a:r>
              <a:rPr lang="en-GB" sz="2200" dirty="0" smtClean="0">
                <a:solidFill>
                  <a:schemeClr val="tx1"/>
                </a:solidFill>
              </a:rPr>
              <a:t> only</a:t>
            </a: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</p:txBody>
      </p:sp>
      <p:sp>
        <p:nvSpPr>
          <p:cNvPr id="1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err="1" smtClean="0"/>
              <a:t>Anoek</a:t>
            </a:r>
            <a:r>
              <a:rPr lang="nl-BE" sz="1400" dirty="0" smtClean="0"/>
              <a:t> </a:t>
            </a:r>
            <a:r>
              <a:rPr lang="nl-BE" sz="1400" dirty="0" err="1" smtClean="0"/>
              <a:t>Strumane</a:t>
            </a:r>
            <a:endParaRPr lang="nl-BE" sz="800" dirty="0"/>
          </a:p>
        </p:txBody>
      </p:sp>
      <p:sp>
        <p:nvSpPr>
          <p:cNvPr id="19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b="1" i="1" dirty="0">
              <a:solidFill>
                <a:schemeClr val="tx1"/>
              </a:solidFill>
            </a:endParaRPr>
          </a:p>
        </p:txBody>
      </p:sp>
      <p:sp>
        <p:nvSpPr>
          <p:cNvPr id="13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Sprint 1 – Doc2Vec –K-Means</a:t>
            </a:r>
            <a:r>
              <a:rPr lang="en-GB" sz="1400" b="1" cap="none" dirty="0" smtClean="0"/>
              <a:t> </a:t>
            </a:r>
            <a:r>
              <a:rPr lang="en-GB" sz="1400" cap="none" dirty="0" smtClean="0"/>
              <a:t>–DBSCAN – K-</a:t>
            </a:r>
            <a:r>
              <a:rPr lang="en-GB" sz="1400" cap="none" dirty="0" err="1" smtClean="0"/>
              <a:t>Medoids</a:t>
            </a:r>
            <a:r>
              <a:rPr lang="en-GB" sz="1400" cap="none" dirty="0" smtClean="0"/>
              <a:t> </a:t>
            </a:r>
            <a:r>
              <a:rPr lang="en-GB" sz="1400" cap="none" dirty="0"/>
              <a:t>– </a:t>
            </a:r>
            <a:r>
              <a:rPr lang="en-GB" sz="1600" b="1" cap="none" dirty="0" smtClean="0"/>
              <a:t>Improvements</a:t>
            </a:r>
            <a:r>
              <a:rPr lang="en-GB" sz="1600" cap="none" dirty="0" smtClean="0"/>
              <a:t> </a:t>
            </a:r>
            <a:r>
              <a:rPr lang="en-GB" sz="1400" cap="none" dirty="0" smtClean="0"/>
              <a:t>– Sprint 3</a:t>
            </a:r>
            <a:endParaRPr lang="nl-BE" sz="1400" cap="none" dirty="0"/>
          </a:p>
        </p:txBody>
      </p:sp>
      <p:pic>
        <p:nvPicPr>
          <p:cNvPr id="9" name="Picture 2" descr="Clustering Icons - Download Free Vector Icons | Noun Project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8419" y="209397"/>
            <a:ext cx="779117" cy="779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xmlns="" id="{A65E46DF-DD5E-4E88-9607-9CA9221209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1486" y="2191377"/>
            <a:ext cx="7482282" cy="3374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370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28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143427" y="29887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tx1"/>
                </a:solidFill>
              </a:rPr>
              <a:t>K-Means with improvements: T-SNE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400" dirty="0" smtClean="0">
                <a:solidFill>
                  <a:schemeClr val="tx1"/>
                </a:solidFill>
              </a:rPr>
              <a:t>  </a:t>
            </a:r>
            <a:r>
              <a:rPr lang="en-GB" sz="2200" i="1" dirty="0" smtClean="0">
                <a:solidFill>
                  <a:schemeClr val="tx1"/>
                </a:solidFill>
              </a:rPr>
              <a:t>Narrative</a:t>
            </a:r>
            <a:r>
              <a:rPr lang="en-GB" sz="2200" dirty="0" smtClean="0">
                <a:solidFill>
                  <a:schemeClr val="tx1"/>
                </a:solidFill>
              </a:rPr>
              <a:t> only</a:t>
            </a: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</p:txBody>
      </p:sp>
      <p:sp>
        <p:nvSpPr>
          <p:cNvPr id="1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err="1" smtClean="0"/>
              <a:t>Anoek</a:t>
            </a:r>
            <a:r>
              <a:rPr lang="nl-BE" sz="1400" dirty="0" smtClean="0"/>
              <a:t> </a:t>
            </a:r>
            <a:r>
              <a:rPr lang="nl-BE" sz="1400" dirty="0" err="1" smtClean="0"/>
              <a:t>Strumane</a:t>
            </a:r>
            <a:endParaRPr lang="nl-BE" sz="800" dirty="0"/>
          </a:p>
        </p:txBody>
      </p:sp>
      <p:sp>
        <p:nvSpPr>
          <p:cNvPr id="19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b="1" i="1" dirty="0">
              <a:solidFill>
                <a:schemeClr val="tx1"/>
              </a:solidFill>
            </a:endParaRPr>
          </a:p>
        </p:txBody>
      </p:sp>
      <p:sp>
        <p:nvSpPr>
          <p:cNvPr id="13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Sprint 1 – Doc2Vec –K-Means</a:t>
            </a:r>
            <a:r>
              <a:rPr lang="en-GB" sz="1400" b="1" cap="none" dirty="0" smtClean="0"/>
              <a:t> </a:t>
            </a:r>
            <a:r>
              <a:rPr lang="en-GB" sz="1400" cap="none" dirty="0" smtClean="0"/>
              <a:t>–DBSCAN – K-</a:t>
            </a:r>
            <a:r>
              <a:rPr lang="en-GB" sz="1400" cap="none" dirty="0" err="1" smtClean="0"/>
              <a:t>Medoids</a:t>
            </a:r>
            <a:r>
              <a:rPr lang="en-GB" sz="1400" cap="none" dirty="0" smtClean="0"/>
              <a:t> </a:t>
            </a:r>
            <a:r>
              <a:rPr lang="en-GB" sz="1400" cap="none" dirty="0"/>
              <a:t>– </a:t>
            </a:r>
            <a:r>
              <a:rPr lang="en-GB" sz="1600" b="1" cap="none" dirty="0" smtClean="0"/>
              <a:t>Improvements</a:t>
            </a:r>
            <a:r>
              <a:rPr lang="en-GB" sz="1600" cap="none" dirty="0" smtClean="0"/>
              <a:t> </a:t>
            </a:r>
            <a:r>
              <a:rPr lang="en-GB" sz="1400" cap="none" dirty="0" smtClean="0"/>
              <a:t>– Sprint 3</a:t>
            </a:r>
            <a:endParaRPr lang="nl-BE" sz="1400" cap="none" dirty="0"/>
          </a:p>
        </p:txBody>
      </p:sp>
      <p:pic>
        <p:nvPicPr>
          <p:cNvPr id="9" name="Picture 2" descr="Clustering Icons - Download Free Vector Icons | Noun Project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8419" y="209397"/>
            <a:ext cx="779117" cy="779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5">
            <a:extLst>
              <a:ext uri="{FF2B5EF4-FFF2-40B4-BE49-F238E27FC236}">
                <a16:creationId xmlns:a16="http://schemas.microsoft.com/office/drawing/2014/main" xmlns="" id="{8645B2AF-F91D-435E-BE3C-C86D5A66BE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6622" y="2119206"/>
            <a:ext cx="6811572" cy="346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463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29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143427" y="29887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tx1"/>
                </a:solidFill>
              </a:rPr>
              <a:t>K-Means with improvements: T-SNE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400" dirty="0" smtClean="0">
                <a:solidFill>
                  <a:schemeClr val="tx1"/>
                </a:solidFill>
              </a:rPr>
              <a:t>  </a:t>
            </a:r>
            <a:r>
              <a:rPr lang="en-GB" sz="2200" i="1" dirty="0" smtClean="0">
                <a:solidFill>
                  <a:schemeClr val="tx1"/>
                </a:solidFill>
              </a:rPr>
              <a:t>Narrative</a:t>
            </a:r>
            <a:r>
              <a:rPr lang="en-GB" sz="2200" dirty="0" smtClean="0">
                <a:solidFill>
                  <a:schemeClr val="tx1"/>
                </a:solidFill>
              </a:rPr>
              <a:t> and </a:t>
            </a:r>
            <a:r>
              <a:rPr lang="en-GB" sz="2200" i="1" dirty="0" smtClean="0">
                <a:solidFill>
                  <a:schemeClr val="tx1"/>
                </a:solidFill>
              </a:rPr>
              <a:t>Product</a:t>
            </a: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</p:txBody>
      </p:sp>
      <p:sp>
        <p:nvSpPr>
          <p:cNvPr id="1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err="1" smtClean="0"/>
              <a:t>Anoek</a:t>
            </a:r>
            <a:r>
              <a:rPr lang="nl-BE" sz="1400" dirty="0" smtClean="0"/>
              <a:t> </a:t>
            </a:r>
            <a:r>
              <a:rPr lang="nl-BE" sz="1400" dirty="0" err="1" smtClean="0"/>
              <a:t>Strumane</a:t>
            </a:r>
            <a:endParaRPr lang="nl-BE" sz="800" dirty="0"/>
          </a:p>
        </p:txBody>
      </p:sp>
      <p:sp>
        <p:nvSpPr>
          <p:cNvPr id="19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b="1" i="1" dirty="0">
              <a:solidFill>
                <a:schemeClr val="tx1"/>
              </a:solidFill>
            </a:endParaRPr>
          </a:p>
        </p:txBody>
      </p:sp>
      <p:sp>
        <p:nvSpPr>
          <p:cNvPr id="13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Sprint 1 – Doc2Vec –K-Means</a:t>
            </a:r>
            <a:r>
              <a:rPr lang="en-GB" sz="1400" b="1" cap="none" dirty="0" smtClean="0"/>
              <a:t> </a:t>
            </a:r>
            <a:r>
              <a:rPr lang="en-GB" sz="1400" cap="none" dirty="0" smtClean="0"/>
              <a:t>–DBSCAN – K-</a:t>
            </a:r>
            <a:r>
              <a:rPr lang="en-GB" sz="1400" cap="none" dirty="0" err="1" smtClean="0"/>
              <a:t>Medoids</a:t>
            </a:r>
            <a:r>
              <a:rPr lang="en-GB" sz="1400" cap="none" dirty="0" smtClean="0"/>
              <a:t> </a:t>
            </a:r>
            <a:r>
              <a:rPr lang="en-GB" sz="1400" cap="none" dirty="0"/>
              <a:t>– </a:t>
            </a:r>
            <a:r>
              <a:rPr lang="en-GB" sz="1600" b="1" cap="none" dirty="0" smtClean="0"/>
              <a:t>Improvements</a:t>
            </a:r>
            <a:r>
              <a:rPr lang="en-GB" sz="1600" cap="none" dirty="0" smtClean="0"/>
              <a:t> </a:t>
            </a:r>
            <a:r>
              <a:rPr lang="en-GB" sz="1400" cap="none" dirty="0" smtClean="0"/>
              <a:t>– Sprint 3</a:t>
            </a:r>
            <a:endParaRPr lang="nl-BE" sz="1400" cap="none" dirty="0"/>
          </a:p>
        </p:txBody>
      </p:sp>
      <p:pic>
        <p:nvPicPr>
          <p:cNvPr id="9" name="Picture 2" descr="Clustering Icons - Download Free Vector Icons | Noun Project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8419" y="209397"/>
            <a:ext cx="779117" cy="779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xmlns="" id="{D4B49F6E-C63F-4A04-939B-D1B5B0C599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0861" y="2150501"/>
            <a:ext cx="7883093" cy="3648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353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err="1" smtClean="0"/>
              <a:t>Anoek</a:t>
            </a:r>
            <a:r>
              <a:rPr lang="nl-BE" sz="1400" dirty="0" smtClean="0"/>
              <a:t> </a:t>
            </a:r>
            <a:r>
              <a:rPr lang="nl-BE" sz="1400" dirty="0" err="1" smtClean="0"/>
              <a:t>Strumane</a:t>
            </a:r>
            <a:endParaRPr lang="nl-BE" sz="800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3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GB" sz="2400" dirty="0" smtClean="0"/>
              <a:t> </a:t>
            </a:r>
            <a:r>
              <a:rPr lang="en-GB" sz="2400" dirty="0" smtClean="0">
                <a:solidFill>
                  <a:schemeClr val="tx1"/>
                </a:solidFill>
              </a:rPr>
              <a:t>Imbalanced dataset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endParaRPr lang="nl-BE" sz="2400" dirty="0">
              <a:solidFill>
                <a:schemeClr val="tx1"/>
              </a:solidFill>
            </a:endParaRPr>
          </a:p>
        </p:txBody>
      </p:sp>
      <p:pic>
        <p:nvPicPr>
          <p:cNvPr id="8" name="Picture 5">
            <a:extLst>
              <a:ext uri="{FF2B5EF4-FFF2-40B4-BE49-F238E27FC236}">
                <a16:creationId xmlns:a16="http://schemas.microsoft.com/office/drawing/2014/main" xmlns="" id="{99095CA9-AB4E-494C-84FD-7B8FF4E9B6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6257" y="2027499"/>
            <a:ext cx="3823719" cy="2757959"/>
          </a:xfrm>
          <a:prstGeom prst="rect">
            <a:avLst/>
          </a:prstGeom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xmlns="" id="{51754480-6FF7-498F-8782-03A41730E6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4132" y="2048487"/>
            <a:ext cx="2687392" cy="2715981"/>
          </a:xfrm>
          <a:prstGeom prst="rect">
            <a:avLst/>
          </a:prstGeom>
        </p:spPr>
      </p:pic>
      <p:pic>
        <p:nvPicPr>
          <p:cNvPr id="13" name="Picture 6" descr="Hand Drawn Arrow Icons - Download Free Vector Icons | Noun Project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3665" y="2889700"/>
            <a:ext cx="516777" cy="516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kstvak 1"/>
          <p:cNvSpPr txBox="1"/>
          <p:nvPr/>
        </p:nvSpPr>
        <p:spPr>
          <a:xfrm>
            <a:off x="7783391" y="5031994"/>
            <a:ext cx="39738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… still not perfect, but slightly better.</a:t>
            </a:r>
          </a:p>
          <a:p>
            <a:r>
              <a:rPr lang="en-GB" dirty="0" smtClean="0"/>
              <a:t>More improvements throughout sprints.</a:t>
            </a:r>
            <a:endParaRPr lang="nl-BE" dirty="0"/>
          </a:p>
        </p:txBody>
      </p:sp>
      <p:sp>
        <p:nvSpPr>
          <p:cNvPr id="16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BE" dirty="0" smtClean="0">
                <a:solidFill>
                  <a:schemeClr val="tx1"/>
                </a:solidFill>
              </a:rPr>
              <a:t>EDA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7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600" b="1" cap="none" dirty="0" smtClean="0"/>
              <a:t>EDA </a:t>
            </a:r>
            <a:r>
              <a:rPr lang="en-GB" sz="1400" cap="none" dirty="0" smtClean="0"/>
              <a:t>– Cleaning </a:t>
            </a:r>
            <a:r>
              <a:rPr lang="en-GB" sz="1400" cap="none" dirty="0"/>
              <a:t>– Results SVM – Results RF – Conclusions – Sprint 2 – Sprint 3</a:t>
            </a:r>
            <a:endParaRPr lang="nl-BE" sz="1400" cap="none" dirty="0"/>
          </a:p>
        </p:txBody>
      </p:sp>
      <p:pic>
        <p:nvPicPr>
          <p:cNvPr id="4100" name="Picture 4" descr="Exploratory analysis - Free business and finance icons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138" y="210701"/>
            <a:ext cx="834329" cy="834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309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30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143427" y="29887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tx1"/>
                </a:solidFill>
              </a:rPr>
              <a:t>K-Means with improvements: T-SNE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400" dirty="0" smtClean="0">
                <a:solidFill>
                  <a:schemeClr val="tx1"/>
                </a:solidFill>
              </a:rPr>
              <a:t>  </a:t>
            </a:r>
            <a:r>
              <a:rPr lang="en-GB" sz="2200" i="1" dirty="0" smtClean="0">
                <a:solidFill>
                  <a:schemeClr val="tx1"/>
                </a:solidFill>
              </a:rPr>
              <a:t>Narrative</a:t>
            </a:r>
            <a:r>
              <a:rPr lang="en-GB" sz="2200" dirty="0" smtClean="0">
                <a:solidFill>
                  <a:schemeClr val="tx1"/>
                </a:solidFill>
              </a:rPr>
              <a:t> and </a:t>
            </a:r>
            <a:r>
              <a:rPr lang="en-GB" sz="2200" i="1" dirty="0" smtClean="0">
                <a:solidFill>
                  <a:schemeClr val="tx1"/>
                </a:solidFill>
              </a:rPr>
              <a:t>Product</a:t>
            </a: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</p:txBody>
      </p:sp>
      <p:sp>
        <p:nvSpPr>
          <p:cNvPr id="1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err="1" smtClean="0"/>
              <a:t>Anoek</a:t>
            </a:r>
            <a:r>
              <a:rPr lang="nl-BE" sz="1400" dirty="0" smtClean="0"/>
              <a:t> </a:t>
            </a:r>
            <a:r>
              <a:rPr lang="nl-BE" sz="1400" dirty="0" err="1" smtClean="0"/>
              <a:t>Strumane</a:t>
            </a:r>
            <a:endParaRPr lang="nl-BE" sz="800" dirty="0"/>
          </a:p>
        </p:txBody>
      </p:sp>
      <p:sp>
        <p:nvSpPr>
          <p:cNvPr id="19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b="1" i="1" dirty="0">
              <a:solidFill>
                <a:schemeClr val="tx1"/>
              </a:solidFill>
            </a:endParaRPr>
          </a:p>
        </p:txBody>
      </p:sp>
      <p:sp>
        <p:nvSpPr>
          <p:cNvPr id="13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Sprint 1 – Doc2Vec –K-Means</a:t>
            </a:r>
            <a:r>
              <a:rPr lang="en-GB" sz="1400" b="1" cap="none" dirty="0" smtClean="0"/>
              <a:t> </a:t>
            </a:r>
            <a:r>
              <a:rPr lang="en-GB" sz="1400" cap="none" dirty="0" smtClean="0"/>
              <a:t>–DBSCAN – K-</a:t>
            </a:r>
            <a:r>
              <a:rPr lang="en-GB" sz="1400" cap="none" dirty="0" err="1" smtClean="0"/>
              <a:t>Medoids</a:t>
            </a:r>
            <a:r>
              <a:rPr lang="en-GB" sz="1400" cap="none" dirty="0" smtClean="0"/>
              <a:t> </a:t>
            </a:r>
            <a:r>
              <a:rPr lang="en-GB" sz="1400" cap="none" dirty="0"/>
              <a:t>– </a:t>
            </a:r>
            <a:r>
              <a:rPr lang="en-GB" sz="1600" b="1" cap="none" dirty="0" smtClean="0"/>
              <a:t>Improvements</a:t>
            </a:r>
            <a:r>
              <a:rPr lang="en-GB" sz="1600" cap="none" dirty="0" smtClean="0"/>
              <a:t> </a:t>
            </a:r>
            <a:r>
              <a:rPr lang="en-GB" sz="1400" cap="none" dirty="0" smtClean="0"/>
              <a:t>– Sprint 3</a:t>
            </a:r>
            <a:endParaRPr lang="nl-BE" sz="1400" cap="none" dirty="0"/>
          </a:p>
        </p:txBody>
      </p:sp>
      <p:pic>
        <p:nvPicPr>
          <p:cNvPr id="9" name="Picture 2" descr="Clustering Icons - Download Free Vector Icons | Noun Project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8419" y="209397"/>
            <a:ext cx="779117" cy="779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5">
            <a:extLst>
              <a:ext uri="{FF2B5EF4-FFF2-40B4-BE49-F238E27FC236}">
                <a16:creationId xmlns:a16="http://schemas.microsoft.com/office/drawing/2014/main" xmlns="" id="{BD9823B2-3723-461E-AEF9-D155E04EEE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508" y="2329656"/>
            <a:ext cx="5483037" cy="2653082"/>
          </a:xfrm>
          <a:prstGeom prst="rect">
            <a:avLst/>
          </a:prstGeom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xmlns="" id="{7B09F6CF-030E-4418-93E0-56D419C57D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6290" y="2318297"/>
            <a:ext cx="5487623" cy="2653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254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31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143427" y="29887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tx1"/>
                </a:solidFill>
              </a:rPr>
              <a:t>K-Means with improvements: UMAP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400" dirty="0" smtClean="0">
                <a:solidFill>
                  <a:schemeClr val="tx1"/>
                </a:solidFill>
              </a:rPr>
              <a:t>  </a:t>
            </a:r>
            <a:r>
              <a:rPr lang="en-GB" sz="2200" i="1" dirty="0" smtClean="0">
                <a:solidFill>
                  <a:schemeClr val="tx1"/>
                </a:solidFill>
              </a:rPr>
              <a:t>Narrative</a:t>
            </a:r>
            <a:r>
              <a:rPr lang="en-GB" sz="2200" dirty="0" smtClean="0">
                <a:solidFill>
                  <a:schemeClr val="tx1"/>
                </a:solidFill>
              </a:rPr>
              <a:t> only</a:t>
            </a: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</p:txBody>
      </p:sp>
      <p:sp>
        <p:nvSpPr>
          <p:cNvPr id="1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err="1" smtClean="0"/>
              <a:t>Anoek</a:t>
            </a:r>
            <a:r>
              <a:rPr lang="nl-BE" sz="1400" dirty="0" smtClean="0"/>
              <a:t> </a:t>
            </a:r>
            <a:r>
              <a:rPr lang="nl-BE" sz="1400" dirty="0" err="1" smtClean="0"/>
              <a:t>Strumane</a:t>
            </a:r>
            <a:endParaRPr lang="nl-BE" sz="800" dirty="0"/>
          </a:p>
        </p:txBody>
      </p:sp>
      <p:sp>
        <p:nvSpPr>
          <p:cNvPr id="19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b="1" i="1" dirty="0">
              <a:solidFill>
                <a:schemeClr val="tx1"/>
              </a:solidFill>
            </a:endParaRPr>
          </a:p>
        </p:txBody>
      </p:sp>
      <p:sp>
        <p:nvSpPr>
          <p:cNvPr id="13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Sprint 1 – Doc2Vec –K-Means</a:t>
            </a:r>
            <a:r>
              <a:rPr lang="en-GB" sz="1400" b="1" cap="none" dirty="0" smtClean="0"/>
              <a:t> </a:t>
            </a:r>
            <a:r>
              <a:rPr lang="en-GB" sz="1400" cap="none" dirty="0" smtClean="0"/>
              <a:t>–DBSCAN – K-</a:t>
            </a:r>
            <a:r>
              <a:rPr lang="en-GB" sz="1400" cap="none" dirty="0" err="1" smtClean="0"/>
              <a:t>Medoids</a:t>
            </a:r>
            <a:r>
              <a:rPr lang="en-GB" sz="1400" cap="none" dirty="0" smtClean="0"/>
              <a:t> </a:t>
            </a:r>
            <a:r>
              <a:rPr lang="en-GB" sz="1400" cap="none" dirty="0"/>
              <a:t>– </a:t>
            </a:r>
            <a:r>
              <a:rPr lang="en-GB" sz="1600" b="1" cap="none" dirty="0" smtClean="0"/>
              <a:t>Improvements</a:t>
            </a:r>
            <a:r>
              <a:rPr lang="en-GB" sz="1600" cap="none" dirty="0" smtClean="0"/>
              <a:t> </a:t>
            </a:r>
            <a:r>
              <a:rPr lang="en-GB" sz="1400" cap="none" dirty="0" smtClean="0"/>
              <a:t>– Sprint 3</a:t>
            </a:r>
            <a:endParaRPr lang="nl-BE" sz="1400" cap="none" dirty="0"/>
          </a:p>
        </p:txBody>
      </p:sp>
      <p:pic>
        <p:nvPicPr>
          <p:cNvPr id="9" name="Picture 2" descr="Clustering Icons - Download Free Vector Icons | Noun Project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8419" y="209397"/>
            <a:ext cx="779117" cy="779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7">
            <a:extLst>
              <a:ext uri="{FF2B5EF4-FFF2-40B4-BE49-F238E27FC236}">
                <a16:creationId xmlns:a16="http://schemas.microsoft.com/office/drawing/2014/main" xmlns="" id="{C671EBA5-F56A-4467-B09B-4E3B3CECF2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1656" y="2136404"/>
            <a:ext cx="8569648" cy="3801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816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32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143427" y="29887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tx1"/>
                </a:solidFill>
              </a:rPr>
              <a:t>K-Means with improvements: UMAP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400" dirty="0" smtClean="0">
                <a:solidFill>
                  <a:schemeClr val="tx1"/>
                </a:solidFill>
              </a:rPr>
              <a:t>  </a:t>
            </a:r>
            <a:r>
              <a:rPr lang="en-GB" sz="2200" i="1" dirty="0" smtClean="0">
                <a:solidFill>
                  <a:schemeClr val="tx1"/>
                </a:solidFill>
              </a:rPr>
              <a:t>Narrative</a:t>
            </a:r>
            <a:r>
              <a:rPr lang="en-GB" sz="2200" dirty="0" smtClean="0">
                <a:solidFill>
                  <a:schemeClr val="tx1"/>
                </a:solidFill>
              </a:rPr>
              <a:t> </a:t>
            </a:r>
            <a:r>
              <a:rPr lang="en-GB" sz="2200" dirty="0">
                <a:solidFill>
                  <a:schemeClr val="tx1"/>
                </a:solidFill>
              </a:rPr>
              <a:t>and </a:t>
            </a:r>
            <a:r>
              <a:rPr lang="en-GB" sz="2200" i="1" dirty="0">
                <a:solidFill>
                  <a:schemeClr val="tx1"/>
                </a:solidFill>
              </a:rPr>
              <a:t>Product</a:t>
            </a: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</p:txBody>
      </p:sp>
      <p:sp>
        <p:nvSpPr>
          <p:cNvPr id="1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err="1" smtClean="0"/>
              <a:t>Anoek</a:t>
            </a:r>
            <a:r>
              <a:rPr lang="nl-BE" sz="1400" dirty="0" smtClean="0"/>
              <a:t> </a:t>
            </a:r>
            <a:r>
              <a:rPr lang="nl-BE" sz="1400" dirty="0" err="1" smtClean="0"/>
              <a:t>Strumane</a:t>
            </a:r>
            <a:endParaRPr lang="nl-BE" sz="800" dirty="0"/>
          </a:p>
        </p:txBody>
      </p:sp>
      <p:sp>
        <p:nvSpPr>
          <p:cNvPr id="19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b="1" i="1" dirty="0">
              <a:solidFill>
                <a:schemeClr val="tx1"/>
              </a:solidFill>
            </a:endParaRPr>
          </a:p>
        </p:txBody>
      </p:sp>
      <p:sp>
        <p:nvSpPr>
          <p:cNvPr id="13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Sprint 1 – Doc2Vec –K-Means</a:t>
            </a:r>
            <a:r>
              <a:rPr lang="en-GB" sz="1400" b="1" cap="none" dirty="0" smtClean="0"/>
              <a:t> </a:t>
            </a:r>
            <a:r>
              <a:rPr lang="en-GB" sz="1400" cap="none" dirty="0" smtClean="0"/>
              <a:t>–DBSCAN – K-</a:t>
            </a:r>
            <a:r>
              <a:rPr lang="en-GB" sz="1400" cap="none" dirty="0" err="1" smtClean="0"/>
              <a:t>Medoids</a:t>
            </a:r>
            <a:r>
              <a:rPr lang="en-GB" sz="1400" cap="none" dirty="0" smtClean="0"/>
              <a:t> </a:t>
            </a:r>
            <a:r>
              <a:rPr lang="en-GB" sz="1400" cap="none" dirty="0"/>
              <a:t>– </a:t>
            </a:r>
            <a:r>
              <a:rPr lang="en-GB" sz="1600" b="1" cap="none" dirty="0" smtClean="0"/>
              <a:t>Improvements</a:t>
            </a:r>
            <a:r>
              <a:rPr lang="en-GB" sz="1600" cap="none" dirty="0" smtClean="0"/>
              <a:t> </a:t>
            </a:r>
            <a:r>
              <a:rPr lang="en-GB" sz="1400" cap="none" dirty="0" smtClean="0"/>
              <a:t>– Sprint 3</a:t>
            </a:r>
            <a:endParaRPr lang="nl-BE" sz="1400" cap="none" dirty="0"/>
          </a:p>
        </p:txBody>
      </p:sp>
      <p:pic>
        <p:nvPicPr>
          <p:cNvPr id="9" name="Picture 2" descr="Clustering Icons - Download Free Vector Icons | Noun Project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8419" y="209397"/>
            <a:ext cx="779117" cy="779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>
            <a:extLst>
              <a:ext uri="{FF2B5EF4-FFF2-40B4-BE49-F238E27FC236}">
                <a16:creationId xmlns:a16="http://schemas.microsoft.com/office/drawing/2014/main" xmlns="" id="{ABFD6DC4-8F81-44AD-A826-7268E56B20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5416" y="2076628"/>
            <a:ext cx="8482127" cy="3860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498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33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143427" y="29887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tx1"/>
                </a:solidFill>
              </a:rPr>
              <a:t>K-Means with improvements: UMAP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400" dirty="0" smtClean="0">
                <a:solidFill>
                  <a:schemeClr val="tx1"/>
                </a:solidFill>
              </a:rPr>
              <a:t>  </a:t>
            </a:r>
            <a:r>
              <a:rPr lang="en-GB" sz="2200" i="1" dirty="0" smtClean="0">
                <a:solidFill>
                  <a:schemeClr val="tx1"/>
                </a:solidFill>
              </a:rPr>
              <a:t>Narrative</a:t>
            </a:r>
            <a:r>
              <a:rPr lang="en-GB" sz="2200" dirty="0" smtClean="0">
                <a:solidFill>
                  <a:schemeClr val="tx1"/>
                </a:solidFill>
              </a:rPr>
              <a:t> </a:t>
            </a:r>
            <a:r>
              <a:rPr lang="en-GB" sz="2200" dirty="0">
                <a:solidFill>
                  <a:schemeClr val="tx1"/>
                </a:solidFill>
              </a:rPr>
              <a:t>and </a:t>
            </a:r>
            <a:r>
              <a:rPr lang="en-GB" sz="2200" i="1" dirty="0">
                <a:solidFill>
                  <a:schemeClr val="tx1"/>
                </a:solidFill>
              </a:rPr>
              <a:t>Product</a:t>
            </a: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</p:txBody>
      </p:sp>
      <p:sp>
        <p:nvSpPr>
          <p:cNvPr id="1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err="1" smtClean="0"/>
              <a:t>Anoek</a:t>
            </a:r>
            <a:r>
              <a:rPr lang="nl-BE" sz="1400" dirty="0" smtClean="0"/>
              <a:t> </a:t>
            </a:r>
            <a:r>
              <a:rPr lang="nl-BE" sz="1400" dirty="0" err="1" smtClean="0"/>
              <a:t>Strumane</a:t>
            </a:r>
            <a:endParaRPr lang="nl-BE" sz="800" dirty="0"/>
          </a:p>
        </p:txBody>
      </p:sp>
      <p:sp>
        <p:nvSpPr>
          <p:cNvPr id="19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b="1" i="1" dirty="0">
              <a:solidFill>
                <a:schemeClr val="tx1"/>
              </a:solidFill>
            </a:endParaRPr>
          </a:p>
        </p:txBody>
      </p:sp>
      <p:sp>
        <p:nvSpPr>
          <p:cNvPr id="13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Sprint 1 – Doc2Vec –K-Means</a:t>
            </a:r>
            <a:r>
              <a:rPr lang="en-GB" sz="1400" b="1" cap="none" dirty="0" smtClean="0"/>
              <a:t> </a:t>
            </a:r>
            <a:r>
              <a:rPr lang="en-GB" sz="1400" cap="none" dirty="0" smtClean="0"/>
              <a:t>–DBSCAN – K-</a:t>
            </a:r>
            <a:r>
              <a:rPr lang="en-GB" sz="1400" cap="none" dirty="0" err="1" smtClean="0"/>
              <a:t>Medoids</a:t>
            </a:r>
            <a:r>
              <a:rPr lang="en-GB" sz="1400" cap="none" dirty="0" smtClean="0"/>
              <a:t> </a:t>
            </a:r>
            <a:r>
              <a:rPr lang="en-GB" sz="1400" cap="none" dirty="0"/>
              <a:t>– </a:t>
            </a:r>
            <a:r>
              <a:rPr lang="en-GB" sz="1600" b="1" cap="none" dirty="0" smtClean="0"/>
              <a:t>Improvements</a:t>
            </a:r>
            <a:r>
              <a:rPr lang="en-GB" sz="1600" cap="none" dirty="0" smtClean="0"/>
              <a:t> </a:t>
            </a:r>
            <a:r>
              <a:rPr lang="en-GB" sz="1400" cap="none" dirty="0" smtClean="0"/>
              <a:t>– Sprint 3</a:t>
            </a:r>
            <a:endParaRPr lang="nl-BE" sz="1400" cap="none" dirty="0"/>
          </a:p>
        </p:txBody>
      </p:sp>
      <p:pic>
        <p:nvPicPr>
          <p:cNvPr id="9" name="Picture 2" descr="Clustering Icons - Download Free Vector Icons | Noun Project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8419" y="209397"/>
            <a:ext cx="779117" cy="779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>
            <a:extLst>
              <a:ext uri="{FF2B5EF4-FFF2-40B4-BE49-F238E27FC236}">
                <a16:creationId xmlns:a16="http://schemas.microsoft.com/office/drawing/2014/main" xmlns="" id="{C98C535D-BBBA-4BD2-8D6E-B45DA3A816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2823" y="2477426"/>
            <a:ext cx="5024713" cy="2489148"/>
          </a:xfrm>
          <a:prstGeom prst="rect">
            <a:avLst/>
          </a:prstGeom>
        </p:spPr>
      </p:pic>
      <p:pic>
        <p:nvPicPr>
          <p:cNvPr id="16" name="Picture 7">
            <a:extLst>
              <a:ext uri="{FF2B5EF4-FFF2-40B4-BE49-F238E27FC236}">
                <a16:creationId xmlns:a16="http://schemas.microsoft.com/office/drawing/2014/main" xmlns="" id="{4A7E1628-43F8-4822-AFA0-3B319FF085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794" y="2477426"/>
            <a:ext cx="5185543" cy="2483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492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34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143427" y="29887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tx1"/>
                </a:solidFill>
              </a:rPr>
              <a:t>Sprint 3: LDA and BERT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2400" dirty="0" smtClean="0">
                <a:solidFill>
                  <a:schemeClr val="tx1"/>
                </a:solidFill>
              </a:rPr>
              <a:t>  </a:t>
            </a:r>
            <a:r>
              <a:rPr lang="en-GB" sz="2200" dirty="0" smtClean="0">
                <a:solidFill>
                  <a:schemeClr val="tx1"/>
                </a:solidFill>
              </a:rPr>
              <a:t>Additional </a:t>
            </a:r>
            <a:r>
              <a:rPr lang="en-GB" sz="2200" dirty="0">
                <a:solidFill>
                  <a:schemeClr val="tx1"/>
                </a:solidFill>
              </a:rPr>
              <a:t>pre-processing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2200" dirty="0">
                <a:solidFill>
                  <a:schemeClr val="tx1"/>
                </a:solidFill>
              </a:rPr>
              <a:t>  Unsupervised Learning Algorithm (Topic Modelling): </a:t>
            </a:r>
            <a:r>
              <a:rPr lang="en-GB" sz="2200" b="1" dirty="0">
                <a:solidFill>
                  <a:schemeClr val="tx1"/>
                </a:solidFill>
              </a:rPr>
              <a:t>LDA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2200" dirty="0">
                <a:solidFill>
                  <a:schemeClr val="tx1"/>
                </a:solidFill>
              </a:rPr>
              <a:t>  Supervised Learning Algorithm (Deep Neural Network): </a:t>
            </a:r>
            <a:r>
              <a:rPr lang="en-GB" sz="2200" b="1" dirty="0" smtClean="0">
                <a:solidFill>
                  <a:schemeClr val="tx1"/>
                </a:solidFill>
              </a:rPr>
              <a:t>BERT</a:t>
            </a: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</p:txBody>
      </p:sp>
      <p:sp>
        <p:nvSpPr>
          <p:cNvPr id="1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smtClean="0"/>
              <a:t>Bryan Van Huyneghem</a:t>
            </a:r>
            <a:endParaRPr lang="nl-BE" sz="800" dirty="0"/>
          </a:p>
        </p:txBody>
      </p:sp>
      <p:sp>
        <p:nvSpPr>
          <p:cNvPr id="19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b="1" i="1" dirty="0">
              <a:solidFill>
                <a:schemeClr val="tx1"/>
              </a:solidFill>
            </a:endParaRPr>
          </a:p>
        </p:txBody>
      </p:sp>
      <p:sp>
        <p:nvSpPr>
          <p:cNvPr id="13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Sprint 1 – Sprint 2 – </a:t>
            </a:r>
            <a:r>
              <a:rPr lang="en-GB" sz="1600" b="1" cap="none" dirty="0" smtClean="0"/>
              <a:t>Sprint 3 </a:t>
            </a:r>
            <a:r>
              <a:rPr lang="en-GB" sz="1400" cap="none" dirty="0"/>
              <a:t>– LDA – </a:t>
            </a:r>
            <a:r>
              <a:rPr lang="en-GB" sz="1400" cap="none" dirty="0" smtClean="0"/>
              <a:t>BERT</a:t>
            </a:r>
            <a:endParaRPr lang="nl-BE" sz="1400" cap="none" dirty="0"/>
          </a:p>
        </p:txBody>
      </p:sp>
    </p:spTree>
    <p:extLst>
      <p:ext uri="{BB962C8B-B14F-4D97-AF65-F5344CB8AC3E}">
        <p14:creationId xmlns:p14="http://schemas.microsoft.com/office/powerpoint/2010/main" val="3170743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35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143427" y="29887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tx1"/>
                </a:solidFill>
              </a:rPr>
              <a:t>Additional pre-processing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400" dirty="0" smtClean="0">
                <a:solidFill>
                  <a:schemeClr val="tx1"/>
                </a:solidFill>
              </a:rPr>
              <a:t>  </a:t>
            </a:r>
            <a:r>
              <a:rPr lang="en-GB" sz="2200" dirty="0" smtClean="0">
                <a:solidFill>
                  <a:schemeClr val="tx1"/>
                </a:solidFill>
              </a:rPr>
              <a:t>For LDA </a:t>
            </a: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dirty="0" smtClean="0">
                <a:solidFill>
                  <a:schemeClr val="tx1"/>
                </a:solidFill>
              </a:rPr>
              <a:t>Stemming with </a:t>
            </a:r>
            <a:r>
              <a:rPr lang="en-GB" sz="1800" dirty="0" err="1" smtClean="0">
                <a:solidFill>
                  <a:schemeClr val="tx1"/>
                </a:solidFill>
              </a:rPr>
              <a:t>PorterStemmer</a:t>
            </a:r>
            <a:r>
              <a:rPr lang="en-GB" sz="1800" dirty="0" smtClean="0">
                <a:solidFill>
                  <a:schemeClr val="tx1"/>
                </a:solidFill>
              </a:rPr>
              <a:t> instead of Lemmatization</a:t>
            </a: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dirty="0" smtClean="0">
                <a:solidFill>
                  <a:schemeClr val="tx1"/>
                </a:solidFill>
              </a:rPr>
              <a:t>Additional balancing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sz="1800" dirty="0">
              <a:solidFill>
                <a:schemeClr val="tx1"/>
              </a:solidFill>
            </a:endParaRPr>
          </a:p>
          <a:p>
            <a:pPr lvl="2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sz="1800" dirty="0" smtClean="0">
              <a:solidFill>
                <a:schemeClr val="tx1"/>
              </a:solidFill>
            </a:endParaRPr>
          </a:p>
          <a:p>
            <a:pPr lvl="2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sz="1800" dirty="0">
              <a:solidFill>
                <a:schemeClr val="tx1"/>
              </a:solidFill>
            </a:endParaRPr>
          </a:p>
          <a:p>
            <a:pPr lvl="2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sz="1800" dirty="0" smtClean="0">
              <a:solidFill>
                <a:schemeClr val="tx1"/>
              </a:solidFill>
            </a:endParaRP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dirty="0" smtClean="0">
                <a:solidFill>
                  <a:schemeClr val="tx1"/>
                </a:solidFill>
              </a:rPr>
              <a:t>Remove additional stop words</a:t>
            </a:r>
          </a:p>
          <a:p>
            <a:pPr lvl="4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chemeClr val="tx1"/>
                </a:solidFill>
              </a:rPr>
              <a:t>Common English words;</a:t>
            </a:r>
          </a:p>
          <a:p>
            <a:pPr lvl="4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chemeClr val="tx1"/>
                </a:solidFill>
              </a:rPr>
              <a:t>State names;</a:t>
            </a:r>
          </a:p>
          <a:p>
            <a:pPr lvl="4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chemeClr val="tx1"/>
                </a:solidFill>
              </a:rPr>
              <a:t>Other frequent words that add little to no value to context.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sz="18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</p:txBody>
      </p:sp>
      <p:sp>
        <p:nvSpPr>
          <p:cNvPr id="1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smtClean="0"/>
              <a:t>Bryan Van Huyneghem</a:t>
            </a:r>
            <a:endParaRPr lang="nl-BE" sz="800" dirty="0"/>
          </a:p>
        </p:txBody>
      </p:sp>
      <p:sp>
        <p:nvSpPr>
          <p:cNvPr id="19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b="1" i="1" dirty="0">
              <a:solidFill>
                <a:schemeClr val="tx1"/>
              </a:solidFill>
            </a:endParaRPr>
          </a:p>
        </p:txBody>
      </p:sp>
      <p:sp>
        <p:nvSpPr>
          <p:cNvPr id="13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Sprint 1 – Sprint 2 </a:t>
            </a:r>
            <a:r>
              <a:rPr lang="en-GB" sz="1200" cap="none" dirty="0"/>
              <a:t>– </a:t>
            </a:r>
            <a:r>
              <a:rPr lang="en-GB" sz="1600" b="1" cap="none" dirty="0" smtClean="0"/>
              <a:t>Pre-processing </a:t>
            </a:r>
            <a:r>
              <a:rPr lang="en-GB" sz="1400" cap="none" dirty="0" smtClean="0"/>
              <a:t>– </a:t>
            </a:r>
            <a:r>
              <a:rPr lang="en-GB" sz="1400" cap="none" dirty="0"/>
              <a:t>LDA – </a:t>
            </a:r>
            <a:r>
              <a:rPr lang="en-GB" sz="1400" cap="none" dirty="0" smtClean="0"/>
              <a:t>BERT</a:t>
            </a:r>
            <a:endParaRPr lang="nl-BE" sz="1400" cap="none" dirty="0"/>
          </a:p>
        </p:txBody>
      </p:sp>
      <p:pic>
        <p:nvPicPr>
          <p:cNvPr id="2" name="Afbeelding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0715" y="2226974"/>
            <a:ext cx="5174965" cy="2428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533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36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143427" y="29887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tx1"/>
                </a:solidFill>
              </a:rPr>
              <a:t>Latent </a:t>
            </a:r>
            <a:r>
              <a:rPr lang="en-GB" dirty="0" err="1" smtClean="0">
                <a:solidFill>
                  <a:schemeClr val="tx1"/>
                </a:solidFill>
              </a:rPr>
              <a:t>Dirichlet</a:t>
            </a:r>
            <a:r>
              <a:rPr lang="en-GB" dirty="0" smtClean="0">
                <a:solidFill>
                  <a:schemeClr val="tx1"/>
                </a:solidFill>
              </a:rPr>
              <a:t> Allocation (LDA)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 smtClean="0">
                <a:solidFill>
                  <a:schemeClr val="tx1"/>
                </a:solidFill>
              </a:rPr>
              <a:t>  </a:t>
            </a:r>
            <a:r>
              <a:rPr lang="en-GB" sz="2200" b="1" dirty="0" smtClean="0">
                <a:solidFill>
                  <a:schemeClr val="tx1"/>
                </a:solidFill>
              </a:rPr>
              <a:t>Topic modelling algorithm</a:t>
            </a:r>
            <a:r>
              <a:rPr lang="en-GB" sz="2200" dirty="0" smtClean="0">
                <a:solidFill>
                  <a:schemeClr val="tx1"/>
                </a:solidFill>
              </a:rPr>
              <a:t> (unsupervised learning)</a:t>
            </a:r>
            <a:endParaRPr lang="en-GB" sz="2200" b="1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 smtClean="0">
                <a:solidFill>
                  <a:schemeClr val="tx1"/>
                </a:solidFill>
              </a:rPr>
              <a:t>  Gensim library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 smtClean="0">
                <a:solidFill>
                  <a:schemeClr val="tx1"/>
                </a:solidFill>
              </a:rPr>
              <a:t>  Two </a:t>
            </a:r>
            <a:r>
              <a:rPr lang="en-GB" sz="2200" dirty="0">
                <a:solidFill>
                  <a:schemeClr val="tx1"/>
                </a:solidFill>
              </a:rPr>
              <a:t>main inputs for the model:</a:t>
            </a:r>
          </a:p>
          <a:p>
            <a:pPr lvl="4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tx1"/>
                </a:solidFill>
              </a:rPr>
              <a:t>Dictionary (id2word)</a:t>
            </a:r>
          </a:p>
          <a:p>
            <a:pPr lvl="4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600" dirty="0" smtClean="0">
                <a:solidFill>
                  <a:schemeClr val="tx1"/>
                </a:solidFill>
              </a:rPr>
              <a:t>Corpus</a:t>
            </a: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>
                <a:solidFill>
                  <a:schemeClr val="tx1"/>
                </a:solidFill>
              </a:rPr>
              <a:t> </a:t>
            </a:r>
            <a:r>
              <a:rPr lang="en-GB" sz="2200" dirty="0" smtClean="0">
                <a:solidFill>
                  <a:schemeClr val="tx1"/>
                </a:solidFill>
              </a:rPr>
              <a:t> Topic smoothing parameter &amp; Word/term smoothing parameter </a:t>
            </a:r>
          </a:p>
          <a:p>
            <a:pPr marL="749808" lvl="4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 smtClean="0">
                <a:solidFill>
                  <a:schemeClr val="tx1"/>
                </a:solidFill>
                <a:sym typeface="Wingdings" panose="05000000000000000000" pitchFamily="2" charset="2"/>
              </a:rPr>
              <a:t> </a:t>
            </a:r>
            <a:r>
              <a:rPr lang="en-GB" sz="1600" dirty="0" err="1" smtClean="0">
                <a:solidFill>
                  <a:schemeClr val="tx1"/>
                </a:solidFill>
                <a:sym typeface="Wingdings" panose="05000000000000000000" pitchFamily="2" charset="2"/>
              </a:rPr>
              <a:t>Blei</a:t>
            </a:r>
            <a:r>
              <a:rPr lang="en-GB" sz="1600" dirty="0" smtClean="0">
                <a:solidFill>
                  <a:schemeClr val="tx1"/>
                </a:solidFill>
                <a:sym typeface="Wingdings" panose="05000000000000000000" pitchFamily="2" charset="2"/>
              </a:rPr>
              <a:t> et al. give suggestions.</a:t>
            </a:r>
          </a:p>
          <a:p>
            <a:pPr marL="566928" lvl="3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16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 smtClean="0">
                <a:solidFill>
                  <a:schemeClr val="tx1"/>
                </a:solidFill>
              </a:rPr>
              <a:t>  Find optimal number of topics</a:t>
            </a: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 smtClean="0">
                <a:solidFill>
                  <a:schemeClr val="tx1"/>
                </a:solidFill>
              </a:rPr>
              <a:t>  3 versions: </a:t>
            </a: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600" dirty="0" smtClean="0">
                <a:solidFill>
                  <a:schemeClr val="tx1"/>
                </a:solidFill>
              </a:rPr>
              <a:t>balanced data set</a:t>
            </a: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600" dirty="0" smtClean="0">
                <a:solidFill>
                  <a:schemeClr val="tx1"/>
                </a:solidFill>
              </a:rPr>
              <a:t>balanced data set (w/ more stop words removed)</a:t>
            </a: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600" dirty="0" smtClean="0">
                <a:solidFill>
                  <a:schemeClr val="tx1"/>
                </a:solidFill>
              </a:rPr>
              <a:t>Imbalanced data set (as an experiment)</a:t>
            </a:r>
            <a:endParaRPr lang="en-GB" sz="16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</p:txBody>
      </p:sp>
      <p:sp>
        <p:nvSpPr>
          <p:cNvPr id="1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smtClean="0"/>
              <a:t>Bryan Van Huyneghem</a:t>
            </a:r>
            <a:endParaRPr lang="nl-BE" sz="800" dirty="0"/>
          </a:p>
        </p:txBody>
      </p:sp>
      <p:sp>
        <p:nvSpPr>
          <p:cNvPr id="19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b="1" i="1" dirty="0">
              <a:solidFill>
                <a:schemeClr val="tx1"/>
              </a:solidFill>
            </a:endParaRPr>
          </a:p>
        </p:txBody>
      </p:sp>
      <p:sp>
        <p:nvSpPr>
          <p:cNvPr id="14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Sprint 1 – Sprint 2 </a:t>
            </a:r>
            <a:r>
              <a:rPr lang="en-GB" sz="1200" cap="none" dirty="0"/>
              <a:t>– </a:t>
            </a:r>
            <a:r>
              <a:rPr lang="en-GB" sz="1400" cap="none" dirty="0" smtClean="0"/>
              <a:t>Pre-processing</a:t>
            </a:r>
            <a:r>
              <a:rPr lang="en-GB" sz="1400" b="1" cap="none" dirty="0" smtClean="0"/>
              <a:t> </a:t>
            </a:r>
            <a:r>
              <a:rPr lang="en-GB" sz="1400" cap="none" dirty="0" smtClean="0"/>
              <a:t>– </a:t>
            </a:r>
            <a:r>
              <a:rPr lang="en-GB" sz="1600" b="1" cap="none" dirty="0"/>
              <a:t>LDA</a:t>
            </a:r>
            <a:r>
              <a:rPr lang="en-GB" sz="1600" cap="none" dirty="0"/>
              <a:t> </a:t>
            </a:r>
            <a:r>
              <a:rPr lang="en-GB" sz="1400" cap="none" dirty="0"/>
              <a:t>– </a:t>
            </a:r>
            <a:r>
              <a:rPr lang="en-GB" sz="1400" cap="none" dirty="0" smtClean="0"/>
              <a:t>BERT</a:t>
            </a:r>
            <a:endParaRPr lang="nl-BE" sz="1400" cap="none" dirty="0"/>
          </a:p>
        </p:txBody>
      </p:sp>
      <p:pic>
        <p:nvPicPr>
          <p:cNvPr id="15" name="Picture 2" descr="Balloons, chat, discussion, messages, quotes, reply, topics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5086" y="371862"/>
            <a:ext cx="612450" cy="612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4748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4063" y="3927118"/>
            <a:ext cx="3689488" cy="2327481"/>
          </a:xfrm>
          <a:prstGeom prst="rect">
            <a:avLst/>
          </a:prstGeom>
        </p:spPr>
      </p:pic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37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143427" y="29887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tx1"/>
                </a:solidFill>
              </a:rPr>
              <a:t>Coherence Score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 smtClean="0">
                <a:solidFill>
                  <a:schemeClr val="tx1"/>
                </a:solidFill>
              </a:rPr>
              <a:t>  Coherence Score (balanced version)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 smtClean="0">
                <a:solidFill>
                  <a:schemeClr val="tx1"/>
                </a:solidFill>
              </a:rPr>
              <a:t>  </a:t>
            </a:r>
            <a:r>
              <a:rPr lang="en-GB" sz="2200" b="1" dirty="0" smtClean="0">
                <a:solidFill>
                  <a:schemeClr val="tx1"/>
                </a:solidFill>
              </a:rPr>
              <a:t>Coherence Score (balanced version w/ more stop words) </a:t>
            </a:r>
            <a:endParaRPr lang="en-GB" sz="2200" b="1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i="1" dirty="0" smtClean="0">
                <a:solidFill>
                  <a:schemeClr val="tx1"/>
                </a:solidFill>
              </a:rPr>
              <a:t>Observation:</a:t>
            </a:r>
            <a:endParaRPr lang="en-GB" sz="2200" i="1" dirty="0">
              <a:solidFill>
                <a:schemeClr val="tx1"/>
              </a:solidFill>
            </a:endParaRPr>
          </a:p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 i="1" dirty="0" smtClean="0">
                <a:solidFill>
                  <a:schemeClr val="tx1"/>
                </a:solidFill>
              </a:rPr>
              <a:t>Select topics value (k) that marks end of rapid growth in </a:t>
            </a:r>
          </a:p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 i="1" dirty="0">
                <a:solidFill>
                  <a:schemeClr val="tx1"/>
                </a:solidFill>
              </a:rPr>
              <a:t>t</a:t>
            </a:r>
            <a:r>
              <a:rPr lang="en-GB" sz="2200" b="1" i="1" dirty="0" smtClean="0">
                <a:solidFill>
                  <a:schemeClr val="tx1"/>
                </a:solidFill>
              </a:rPr>
              <a:t>opic</a:t>
            </a:r>
            <a:r>
              <a:rPr lang="en-GB" sz="2200" b="1" i="1" dirty="0" smtClean="0">
                <a:solidFill>
                  <a:schemeClr val="tx1"/>
                </a:solidFill>
              </a:rPr>
              <a:t> coherence; before flattening.</a:t>
            </a:r>
            <a:endParaRPr lang="en-GB" sz="2200" b="1" i="1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</p:txBody>
      </p:sp>
      <p:sp>
        <p:nvSpPr>
          <p:cNvPr id="1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smtClean="0"/>
              <a:t>Bryan Van Huyneghem</a:t>
            </a:r>
            <a:endParaRPr lang="nl-BE" sz="800" dirty="0"/>
          </a:p>
        </p:txBody>
      </p:sp>
      <p:sp>
        <p:nvSpPr>
          <p:cNvPr id="19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b="1" i="1" dirty="0">
              <a:solidFill>
                <a:schemeClr val="tx1"/>
              </a:solidFill>
            </a:endParaRPr>
          </a:p>
        </p:txBody>
      </p:sp>
      <p:sp>
        <p:nvSpPr>
          <p:cNvPr id="14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Sprint 1 – Sprint 2 </a:t>
            </a:r>
            <a:r>
              <a:rPr lang="en-GB" sz="1200" cap="none" dirty="0"/>
              <a:t>– </a:t>
            </a:r>
            <a:r>
              <a:rPr lang="en-GB" sz="1400" cap="none" dirty="0" smtClean="0"/>
              <a:t>Pre-processing</a:t>
            </a:r>
            <a:r>
              <a:rPr lang="en-GB" sz="1400" b="1" cap="none" dirty="0" smtClean="0"/>
              <a:t> </a:t>
            </a:r>
            <a:r>
              <a:rPr lang="en-GB" sz="1400" cap="none" dirty="0" smtClean="0"/>
              <a:t>– </a:t>
            </a:r>
            <a:r>
              <a:rPr lang="en-GB" sz="1600" b="1" cap="none" dirty="0"/>
              <a:t>LDA</a:t>
            </a:r>
            <a:r>
              <a:rPr lang="en-GB" sz="1600" cap="none" dirty="0"/>
              <a:t> </a:t>
            </a:r>
            <a:r>
              <a:rPr lang="en-GB" sz="1400" cap="none" dirty="0"/>
              <a:t>– </a:t>
            </a:r>
            <a:r>
              <a:rPr lang="en-GB" sz="1400" cap="none" dirty="0" smtClean="0"/>
              <a:t>BERT</a:t>
            </a:r>
            <a:endParaRPr lang="nl-BE" sz="1400" cap="none" dirty="0"/>
          </a:p>
        </p:txBody>
      </p:sp>
      <p:pic>
        <p:nvPicPr>
          <p:cNvPr id="3" name="Afbeelding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8117" y="1105748"/>
            <a:ext cx="3545434" cy="2315211"/>
          </a:xfrm>
          <a:prstGeom prst="rect">
            <a:avLst/>
          </a:prstGeom>
        </p:spPr>
      </p:pic>
      <p:pic>
        <p:nvPicPr>
          <p:cNvPr id="13" name="Picture 2" descr="Balloons, chat, discussion, messages, quotes, reply, topics ic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5086" y="371862"/>
            <a:ext cx="612450" cy="612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Afbeelding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950" y="286604"/>
            <a:ext cx="744621" cy="754512"/>
          </a:xfrm>
          <a:prstGeom prst="rect">
            <a:avLst/>
          </a:prstGeom>
        </p:spPr>
      </p:pic>
      <p:cxnSp>
        <p:nvCxnSpPr>
          <p:cNvPr id="7" name="Rechte verbindingslijn met pijl 6"/>
          <p:cNvCxnSpPr/>
          <p:nvPr/>
        </p:nvCxnSpPr>
        <p:spPr>
          <a:xfrm>
            <a:off x="8981630" y="3794333"/>
            <a:ext cx="367469" cy="8802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echte verbindingslijn met pijl 8"/>
          <p:cNvCxnSpPr/>
          <p:nvPr/>
        </p:nvCxnSpPr>
        <p:spPr>
          <a:xfrm>
            <a:off x="9733660" y="581114"/>
            <a:ext cx="328006" cy="6751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8462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38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143427" y="29887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tx1"/>
                </a:solidFill>
              </a:rPr>
              <a:t>Topics detected by LDA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dirty="0" smtClean="0">
                <a:solidFill>
                  <a:schemeClr val="tx1"/>
                </a:solidFill>
              </a:rPr>
              <a:t> </a:t>
            </a:r>
            <a:endParaRPr lang="en-GB" sz="2200" dirty="0">
              <a:solidFill>
                <a:schemeClr val="tx1"/>
              </a:solidFill>
            </a:endParaRPr>
          </a:p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</p:txBody>
      </p:sp>
      <p:sp>
        <p:nvSpPr>
          <p:cNvPr id="1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smtClean="0"/>
              <a:t>Bryan Van Huyneghem</a:t>
            </a:r>
            <a:endParaRPr lang="nl-BE" sz="800" dirty="0"/>
          </a:p>
        </p:txBody>
      </p:sp>
      <p:sp>
        <p:nvSpPr>
          <p:cNvPr id="19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b="1" i="1" dirty="0">
              <a:solidFill>
                <a:schemeClr val="tx1"/>
              </a:solidFill>
            </a:endParaRPr>
          </a:p>
        </p:txBody>
      </p:sp>
      <p:sp>
        <p:nvSpPr>
          <p:cNvPr id="14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Sprint 1 – Sprint 2 </a:t>
            </a:r>
            <a:r>
              <a:rPr lang="en-GB" sz="1200" cap="none" dirty="0"/>
              <a:t>– </a:t>
            </a:r>
            <a:r>
              <a:rPr lang="en-GB" sz="1400" cap="none" dirty="0" smtClean="0"/>
              <a:t>Pre-processing</a:t>
            </a:r>
            <a:r>
              <a:rPr lang="en-GB" sz="1400" b="1" cap="none" dirty="0" smtClean="0"/>
              <a:t> </a:t>
            </a:r>
            <a:r>
              <a:rPr lang="en-GB" sz="1400" cap="none" dirty="0" smtClean="0"/>
              <a:t>– </a:t>
            </a:r>
            <a:r>
              <a:rPr lang="en-GB" sz="1600" b="1" cap="none" dirty="0"/>
              <a:t>LDA</a:t>
            </a:r>
            <a:r>
              <a:rPr lang="en-GB" sz="1600" cap="none" dirty="0"/>
              <a:t> </a:t>
            </a:r>
            <a:r>
              <a:rPr lang="en-GB" sz="1400" cap="none" dirty="0"/>
              <a:t>– </a:t>
            </a:r>
            <a:r>
              <a:rPr lang="en-GB" sz="1400" cap="none" dirty="0" smtClean="0"/>
              <a:t>BERT</a:t>
            </a:r>
            <a:endParaRPr lang="nl-BE" sz="1400" cap="none" dirty="0"/>
          </a:p>
        </p:txBody>
      </p:sp>
      <p:pic>
        <p:nvPicPr>
          <p:cNvPr id="13" name="Picture 2" descr="Balloons, chat, discussion, messages, quotes, reply, topics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5086" y="371862"/>
            <a:ext cx="612450" cy="612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Afbeelding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7723" y="1188199"/>
            <a:ext cx="7829807" cy="4913277"/>
          </a:xfrm>
          <a:prstGeom prst="rect">
            <a:avLst/>
          </a:prstGeom>
        </p:spPr>
      </p:pic>
      <p:pic>
        <p:nvPicPr>
          <p:cNvPr id="15" name="Afbeelding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950" y="286604"/>
            <a:ext cx="744621" cy="754512"/>
          </a:xfrm>
          <a:prstGeom prst="rect">
            <a:avLst/>
          </a:prstGeom>
        </p:spPr>
      </p:pic>
      <p:sp>
        <p:nvSpPr>
          <p:cNvPr id="5" name="Linkeraccolade 4"/>
          <p:cNvSpPr/>
          <p:nvPr/>
        </p:nvSpPr>
        <p:spPr>
          <a:xfrm>
            <a:off x="1914259" y="1854437"/>
            <a:ext cx="277036" cy="415325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7" name="Tekstvak 6"/>
          <p:cNvSpPr txBox="1"/>
          <p:nvPr/>
        </p:nvSpPr>
        <p:spPr>
          <a:xfrm>
            <a:off x="535805" y="3607899"/>
            <a:ext cx="13452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Field Expert </a:t>
            </a:r>
          </a:p>
          <a:p>
            <a:r>
              <a:rPr lang="en-GB" dirty="0" smtClean="0"/>
              <a:t>required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602946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39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143427" y="29887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tx1"/>
                </a:solidFill>
              </a:rPr>
              <a:t>Word clouds for k = 14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>
                <a:solidFill>
                  <a:schemeClr val="tx1"/>
                </a:solidFill>
              </a:rPr>
              <a:t> </a:t>
            </a:r>
            <a:r>
              <a:rPr lang="en-GB" sz="2200" dirty="0" smtClean="0">
                <a:solidFill>
                  <a:schemeClr val="tx1"/>
                </a:solidFill>
              </a:rPr>
              <a:t> Example topics:</a:t>
            </a:r>
          </a:p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2200" dirty="0">
              <a:solidFill>
                <a:schemeClr val="tx1"/>
              </a:solidFill>
            </a:endParaRPr>
          </a:p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</p:txBody>
      </p:sp>
      <p:sp>
        <p:nvSpPr>
          <p:cNvPr id="1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smtClean="0"/>
              <a:t>Bryan Van Huyneghem</a:t>
            </a:r>
            <a:endParaRPr lang="nl-BE" sz="800" dirty="0"/>
          </a:p>
        </p:txBody>
      </p:sp>
      <p:sp>
        <p:nvSpPr>
          <p:cNvPr id="19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b="1" i="1" dirty="0">
              <a:solidFill>
                <a:schemeClr val="tx1"/>
              </a:solidFill>
            </a:endParaRPr>
          </a:p>
        </p:txBody>
      </p:sp>
      <p:sp>
        <p:nvSpPr>
          <p:cNvPr id="14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Sprint 1 – Sprint 2 </a:t>
            </a:r>
            <a:r>
              <a:rPr lang="en-GB" sz="1200" cap="none" dirty="0"/>
              <a:t>– </a:t>
            </a:r>
            <a:r>
              <a:rPr lang="en-GB" sz="1400" cap="none" dirty="0" smtClean="0"/>
              <a:t>Pre-processing</a:t>
            </a:r>
            <a:r>
              <a:rPr lang="en-GB" sz="1400" b="1" cap="none" dirty="0" smtClean="0"/>
              <a:t> </a:t>
            </a:r>
            <a:r>
              <a:rPr lang="en-GB" sz="1400" cap="none" dirty="0" smtClean="0"/>
              <a:t>– </a:t>
            </a:r>
            <a:r>
              <a:rPr lang="en-GB" sz="1600" b="1" cap="none" dirty="0"/>
              <a:t>LDA</a:t>
            </a:r>
            <a:r>
              <a:rPr lang="en-GB" sz="1600" cap="none" dirty="0"/>
              <a:t> </a:t>
            </a:r>
            <a:r>
              <a:rPr lang="en-GB" sz="1400" cap="none" dirty="0"/>
              <a:t>– </a:t>
            </a:r>
            <a:r>
              <a:rPr lang="en-GB" sz="1400" cap="none" dirty="0" smtClean="0"/>
              <a:t>BERT</a:t>
            </a:r>
            <a:endParaRPr lang="nl-BE" sz="1400" cap="none" dirty="0"/>
          </a:p>
        </p:txBody>
      </p:sp>
      <p:pic>
        <p:nvPicPr>
          <p:cNvPr id="13" name="Picture 2" descr="Balloons, chat, discussion, messages, quotes, reply, topics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5086" y="371862"/>
            <a:ext cx="612450" cy="612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Afbeelding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950" y="286604"/>
            <a:ext cx="744621" cy="754512"/>
          </a:xfrm>
          <a:prstGeom prst="rect">
            <a:avLst/>
          </a:prstGeom>
        </p:spPr>
      </p:pic>
      <p:pic>
        <p:nvPicPr>
          <p:cNvPr id="3" name="Afbeelding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280" y="2054163"/>
            <a:ext cx="4238625" cy="3181350"/>
          </a:xfrm>
          <a:prstGeom prst="rect">
            <a:avLst/>
          </a:prstGeom>
        </p:spPr>
      </p:pic>
      <p:pic>
        <p:nvPicPr>
          <p:cNvPr id="16" name="Picture 6" descr="Hand Drawn Arrow Icons - Download Free Vector Icons | Noun Project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091" y="3128061"/>
            <a:ext cx="516777" cy="516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kstvak 3"/>
          <p:cNvSpPr txBox="1"/>
          <p:nvPr/>
        </p:nvSpPr>
        <p:spPr>
          <a:xfrm>
            <a:off x="6776816" y="3192274"/>
            <a:ext cx="3548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Communications; customer support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592842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err="1" smtClean="0"/>
              <a:t>Anoek</a:t>
            </a:r>
            <a:r>
              <a:rPr lang="nl-BE" sz="1400" dirty="0" smtClean="0"/>
              <a:t> </a:t>
            </a:r>
            <a:r>
              <a:rPr lang="nl-BE" sz="1400" dirty="0" err="1" smtClean="0"/>
              <a:t>Strumane</a:t>
            </a:r>
            <a:endParaRPr lang="nl-BE" sz="800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4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GB" sz="2400" dirty="0" smtClean="0"/>
              <a:t> </a:t>
            </a:r>
            <a:r>
              <a:rPr lang="en-GB" sz="2400" dirty="0" smtClean="0">
                <a:solidFill>
                  <a:schemeClr val="tx1"/>
                </a:solidFill>
              </a:rPr>
              <a:t>Other issues:</a:t>
            </a: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2000" dirty="0" smtClean="0">
                <a:solidFill>
                  <a:schemeClr val="tx1"/>
                </a:solidFill>
              </a:rPr>
              <a:t>Scarce data for some products</a:t>
            </a: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2000" dirty="0" smtClean="0">
                <a:solidFill>
                  <a:schemeClr val="tx1"/>
                </a:solidFill>
              </a:rPr>
              <a:t>Unique columns / General columns</a:t>
            </a: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2000" dirty="0" smtClean="0">
                <a:solidFill>
                  <a:schemeClr val="tx1"/>
                </a:solidFill>
              </a:rPr>
              <a:t>Narratives: need to be cleaned…</a:t>
            </a:r>
          </a:p>
          <a:p>
            <a:pPr marL="566928" lvl="3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 smtClean="0">
                <a:solidFill>
                  <a:schemeClr val="tx1"/>
                </a:solidFill>
              </a:rPr>
              <a:t> </a:t>
            </a:r>
          </a:p>
          <a:p>
            <a:pPr marL="871400" lvl="5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2000" dirty="0" smtClean="0">
              <a:solidFill>
                <a:schemeClr val="tx1"/>
              </a:solidFill>
            </a:endParaRP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sz="2000" dirty="0" smtClean="0">
              <a:solidFill>
                <a:schemeClr val="tx1"/>
              </a:solidFill>
            </a:endParaRP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sz="2000" dirty="0">
              <a:solidFill>
                <a:schemeClr val="tx1"/>
              </a:solidFill>
            </a:endParaRP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2000" dirty="0" smtClean="0">
                <a:solidFill>
                  <a:schemeClr val="tx1"/>
                </a:solidFill>
              </a:rPr>
              <a:t>Removed complaints about certain products (== balancing)</a:t>
            </a:r>
            <a:endParaRPr lang="en-GB" sz="2000" dirty="0">
              <a:solidFill>
                <a:schemeClr val="tx1"/>
              </a:solidFill>
            </a:endParaRP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2000" dirty="0" smtClean="0">
                <a:solidFill>
                  <a:schemeClr val="tx1"/>
                </a:solidFill>
              </a:rPr>
              <a:t>Removed unique </a:t>
            </a:r>
            <a:r>
              <a:rPr lang="en-GB" sz="2000" dirty="0">
                <a:solidFill>
                  <a:schemeClr val="tx1"/>
                </a:solidFill>
              </a:rPr>
              <a:t>columns / General columns</a:t>
            </a: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2000" dirty="0" smtClean="0">
                <a:solidFill>
                  <a:schemeClr val="tx1"/>
                </a:solidFill>
              </a:rPr>
              <a:t>Cleaned narratives </a:t>
            </a:r>
            <a:endParaRPr lang="en-GB" sz="2000" dirty="0">
              <a:solidFill>
                <a:schemeClr val="tx1"/>
              </a:solidFill>
            </a:endParaRP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sz="2000" dirty="0" smtClean="0">
              <a:solidFill>
                <a:schemeClr val="tx1"/>
              </a:solidFill>
            </a:endParaRP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sz="20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endParaRPr lang="nl-BE" sz="2400" dirty="0">
              <a:solidFill>
                <a:schemeClr val="tx1"/>
              </a:solidFill>
            </a:endParaRPr>
          </a:p>
        </p:txBody>
      </p:sp>
      <p:sp>
        <p:nvSpPr>
          <p:cNvPr id="14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600" b="1" cap="none" dirty="0" smtClean="0"/>
              <a:t>EDA </a:t>
            </a:r>
            <a:r>
              <a:rPr lang="en-GB" sz="1400" cap="none" dirty="0" smtClean="0"/>
              <a:t>– Cleaning </a:t>
            </a:r>
            <a:r>
              <a:rPr lang="en-GB" sz="1400" cap="none" dirty="0"/>
              <a:t>– Results SVM – Results RF – Conclusions – Sprint 2 – Sprint 3</a:t>
            </a:r>
            <a:endParaRPr lang="nl-BE" sz="1400" cap="none" dirty="0"/>
          </a:p>
        </p:txBody>
      </p:sp>
      <p:pic>
        <p:nvPicPr>
          <p:cNvPr id="3" name="Afbeelding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9186" y="3428564"/>
            <a:ext cx="1474735" cy="1053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284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40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143427" y="29887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tx1"/>
                </a:solidFill>
              </a:rPr>
              <a:t>Word clouds for k = 14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>
                <a:solidFill>
                  <a:schemeClr val="tx1"/>
                </a:solidFill>
              </a:rPr>
              <a:t> </a:t>
            </a:r>
            <a:r>
              <a:rPr lang="en-GB" sz="2200" dirty="0" smtClean="0">
                <a:solidFill>
                  <a:schemeClr val="tx1"/>
                </a:solidFill>
              </a:rPr>
              <a:t> Example topics:</a:t>
            </a:r>
          </a:p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2200" dirty="0">
              <a:solidFill>
                <a:schemeClr val="tx1"/>
              </a:solidFill>
            </a:endParaRPr>
          </a:p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</p:txBody>
      </p:sp>
      <p:sp>
        <p:nvSpPr>
          <p:cNvPr id="1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smtClean="0"/>
              <a:t>Bryan Van Huyneghem</a:t>
            </a:r>
            <a:endParaRPr lang="nl-BE" sz="800" dirty="0"/>
          </a:p>
        </p:txBody>
      </p:sp>
      <p:sp>
        <p:nvSpPr>
          <p:cNvPr id="19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b="1" i="1" dirty="0">
              <a:solidFill>
                <a:schemeClr val="tx1"/>
              </a:solidFill>
            </a:endParaRPr>
          </a:p>
        </p:txBody>
      </p:sp>
      <p:sp>
        <p:nvSpPr>
          <p:cNvPr id="14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Sprint 1 – Sprint 2 </a:t>
            </a:r>
            <a:r>
              <a:rPr lang="en-GB" sz="1200" cap="none" dirty="0"/>
              <a:t>– </a:t>
            </a:r>
            <a:r>
              <a:rPr lang="en-GB" sz="1400" cap="none" dirty="0" smtClean="0"/>
              <a:t>Pre-processing</a:t>
            </a:r>
            <a:r>
              <a:rPr lang="en-GB" sz="1400" b="1" cap="none" dirty="0" smtClean="0"/>
              <a:t> </a:t>
            </a:r>
            <a:r>
              <a:rPr lang="en-GB" sz="1400" cap="none" dirty="0" smtClean="0"/>
              <a:t>– </a:t>
            </a:r>
            <a:r>
              <a:rPr lang="en-GB" sz="1600" b="1" cap="none" dirty="0"/>
              <a:t>LDA</a:t>
            </a:r>
            <a:r>
              <a:rPr lang="en-GB" sz="1600" cap="none" dirty="0"/>
              <a:t> </a:t>
            </a:r>
            <a:r>
              <a:rPr lang="en-GB" sz="1400" cap="none" dirty="0"/>
              <a:t>– </a:t>
            </a:r>
            <a:r>
              <a:rPr lang="en-GB" sz="1400" cap="none" dirty="0" smtClean="0"/>
              <a:t>BERT</a:t>
            </a:r>
            <a:endParaRPr lang="nl-BE" sz="1400" cap="none" dirty="0"/>
          </a:p>
        </p:txBody>
      </p:sp>
      <p:pic>
        <p:nvPicPr>
          <p:cNvPr id="13" name="Picture 2" descr="Balloons, chat, discussion, messages, quotes, reply, topics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5086" y="371862"/>
            <a:ext cx="612450" cy="612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Afbeelding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950" y="286604"/>
            <a:ext cx="744621" cy="754512"/>
          </a:xfrm>
          <a:prstGeom prst="rect">
            <a:avLst/>
          </a:prstGeom>
        </p:spPr>
      </p:pic>
      <p:pic>
        <p:nvPicPr>
          <p:cNvPr id="3" name="Afbeelding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280" y="2054163"/>
            <a:ext cx="4238625" cy="3181350"/>
          </a:xfrm>
          <a:prstGeom prst="rect">
            <a:avLst/>
          </a:prstGeom>
        </p:spPr>
      </p:pic>
      <p:pic>
        <p:nvPicPr>
          <p:cNvPr id="16" name="Picture 6" descr="Hand Drawn Arrow Icons - Download Free Vector Icons | Noun Project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091" y="3128061"/>
            <a:ext cx="516777" cy="516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kstvak 3"/>
          <p:cNvSpPr txBox="1"/>
          <p:nvPr/>
        </p:nvSpPr>
        <p:spPr>
          <a:xfrm>
            <a:off x="6776816" y="3192274"/>
            <a:ext cx="3258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Housing or property / mortgages</a:t>
            </a:r>
            <a:endParaRPr lang="nl-BE" dirty="0"/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5855" y="2025588"/>
            <a:ext cx="4210050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80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41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143427" y="29887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tx1"/>
                </a:solidFill>
              </a:rPr>
              <a:t>Word clouds for k = 14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>
                <a:solidFill>
                  <a:schemeClr val="tx1"/>
                </a:solidFill>
              </a:rPr>
              <a:t> </a:t>
            </a:r>
            <a:r>
              <a:rPr lang="en-GB" sz="2200" dirty="0" smtClean="0">
                <a:solidFill>
                  <a:schemeClr val="tx1"/>
                </a:solidFill>
              </a:rPr>
              <a:t> Example topics:</a:t>
            </a:r>
          </a:p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2200" dirty="0">
              <a:solidFill>
                <a:schemeClr val="tx1"/>
              </a:solidFill>
            </a:endParaRPr>
          </a:p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</p:txBody>
      </p:sp>
      <p:sp>
        <p:nvSpPr>
          <p:cNvPr id="1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smtClean="0"/>
              <a:t>Bryan Van Huyneghem</a:t>
            </a:r>
            <a:endParaRPr lang="nl-BE" sz="800" dirty="0"/>
          </a:p>
        </p:txBody>
      </p:sp>
      <p:sp>
        <p:nvSpPr>
          <p:cNvPr id="19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b="1" i="1" dirty="0">
              <a:solidFill>
                <a:schemeClr val="tx1"/>
              </a:solidFill>
            </a:endParaRPr>
          </a:p>
        </p:txBody>
      </p:sp>
      <p:sp>
        <p:nvSpPr>
          <p:cNvPr id="14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Sprint 1 – Sprint 2 </a:t>
            </a:r>
            <a:r>
              <a:rPr lang="en-GB" sz="1200" cap="none" dirty="0"/>
              <a:t>– </a:t>
            </a:r>
            <a:r>
              <a:rPr lang="en-GB" sz="1400" cap="none" dirty="0" smtClean="0"/>
              <a:t>Pre-processing</a:t>
            </a:r>
            <a:r>
              <a:rPr lang="en-GB" sz="1400" b="1" cap="none" dirty="0" smtClean="0"/>
              <a:t> </a:t>
            </a:r>
            <a:r>
              <a:rPr lang="en-GB" sz="1400" cap="none" dirty="0" smtClean="0"/>
              <a:t>– </a:t>
            </a:r>
            <a:r>
              <a:rPr lang="en-GB" sz="1600" b="1" cap="none" dirty="0"/>
              <a:t>LDA</a:t>
            </a:r>
            <a:r>
              <a:rPr lang="en-GB" sz="1600" cap="none" dirty="0"/>
              <a:t> </a:t>
            </a:r>
            <a:r>
              <a:rPr lang="en-GB" sz="1400" cap="none" dirty="0"/>
              <a:t>– </a:t>
            </a:r>
            <a:r>
              <a:rPr lang="en-GB" sz="1400" cap="none" dirty="0" smtClean="0"/>
              <a:t>BERT</a:t>
            </a:r>
            <a:endParaRPr lang="nl-BE" sz="1400" cap="none" dirty="0"/>
          </a:p>
        </p:txBody>
      </p:sp>
      <p:pic>
        <p:nvPicPr>
          <p:cNvPr id="13" name="Picture 2" descr="Balloons, chat, discussion, messages, quotes, reply, topics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5086" y="371862"/>
            <a:ext cx="612450" cy="612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Afbeelding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950" y="286604"/>
            <a:ext cx="744621" cy="754512"/>
          </a:xfrm>
          <a:prstGeom prst="rect">
            <a:avLst/>
          </a:prstGeom>
        </p:spPr>
      </p:pic>
      <p:pic>
        <p:nvPicPr>
          <p:cNvPr id="3" name="Afbeelding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280" y="2054163"/>
            <a:ext cx="4238625" cy="3181350"/>
          </a:xfrm>
          <a:prstGeom prst="rect">
            <a:avLst/>
          </a:prstGeom>
        </p:spPr>
      </p:pic>
      <p:pic>
        <p:nvPicPr>
          <p:cNvPr id="16" name="Picture 6" descr="Hand Drawn Arrow Icons - Download Free Vector Icons | Noun Project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091" y="3128061"/>
            <a:ext cx="516777" cy="516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kstvak 3"/>
          <p:cNvSpPr txBox="1"/>
          <p:nvPr/>
        </p:nvSpPr>
        <p:spPr>
          <a:xfrm>
            <a:off x="6776816" y="3192274"/>
            <a:ext cx="1617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Bank payments</a:t>
            </a:r>
            <a:endParaRPr lang="nl-BE" dirty="0"/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5855" y="2025588"/>
            <a:ext cx="4210050" cy="3238500"/>
          </a:xfrm>
          <a:prstGeom prst="rect">
            <a:avLst/>
          </a:prstGeom>
        </p:spPr>
      </p:pic>
      <p:pic>
        <p:nvPicPr>
          <p:cNvPr id="2" name="Afbeelding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6330" y="2025587"/>
            <a:ext cx="4229100" cy="3267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727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42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143427" y="29887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tx1"/>
                </a:solidFill>
              </a:rPr>
              <a:t>Word clouds for k = 14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>
                <a:solidFill>
                  <a:schemeClr val="tx1"/>
                </a:solidFill>
              </a:rPr>
              <a:t> </a:t>
            </a:r>
            <a:r>
              <a:rPr lang="en-GB" sz="2200" dirty="0" smtClean="0">
                <a:solidFill>
                  <a:schemeClr val="tx1"/>
                </a:solidFill>
              </a:rPr>
              <a:t> Example topics:</a:t>
            </a:r>
          </a:p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2200" dirty="0">
              <a:solidFill>
                <a:schemeClr val="tx1"/>
              </a:solidFill>
            </a:endParaRPr>
          </a:p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</p:txBody>
      </p:sp>
      <p:sp>
        <p:nvSpPr>
          <p:cNvPr id="1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smtClean="0"/>
              <a:t>Bryan Van Huyneghem</a:t>
            </a:r>
            <a:endParaRPr lang="nl-BE" sz="800" dirty="0"/>
          </a:p>
        </p:txBody>
      </p:sp>
      <p:sp>
        <p:nvSpPr>
          <p:cNvPr id="19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b="1" i="1" dirty="0">
              <a:solidFill>
                <a:schemeClr val="tx1"/>
              </a:solidFill>
            </a:endParaRPr>
          </a:p>
        </p:txBody>
      </p:sp>
      <p:sp>
        <p:nvSpPr>
          <p:cNvPr id="14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Sprint 1 – Sprint 2 </a:t>
            </a:r>
            <a:r>
              <a:rPr lang="en-GB" sz="1200" cap="none" dirty="0"/>
              <a:t>– </a:t>
            </a:r>
            <a:r>
              <a:rPr lang="en-GB" sz="1400" cap="none" dirty="0" smtClean="0"/>
              <a:t>Pre-processing</a:t>
            </a:r>
            <a:r>
              <a:rPr lang="en-GB" sz="1400" b="1" cap="none" dirty="0" smtClean="0"/>
              <a:t> </a:t>
            </a:r>
            <a:r>
              <a:rPr lang="en-GB" sz="1400" cap="none" dirty="0" smtClean="0"/>
              <a:t>– </a:t>
            </a:r>
            <a:r>
              <a:rPr lang="en-GB" sz="1600" b="1" cap="none" dirty="0"/>
              <a:t>LDA</a:t>
            </a:r>
            <a:r>
              <a:rPr lang="en-GB" sz="1600" cap="none" dirty="0"/>
              <a:t> </a:t>
            </a:r>
            <a:r>
              <a:rPr lang="en-GB" sz="1400" cap="none" dirty="0"/>
              <a:t>– </a:t>
            </a:r>
            <a:r>
              <a:rPr lang="en-GB" sz="1400" cap="none" dirty="0" smtClean="0"/>
              <a:t>BERT</a:t>
            </a:r>
            <a:endParaRPr lang="nl-BE" sz="1400" cap="none" dirty="0"/>
          </a:p>
        </p:txBody>
      </p:sp>
      <p:pic>
        <p:nvPicPr>
          <p:cNvPr id="13" name="Picture 2" descr="Balloons, chat, discussion, messages, quotes, reply, topics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5086" y="371862"/>
            <a:ext cx="612450" cy="612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Afbeelding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950" y="286604"/>
            <a:ext cx="744621" cy="754512"/>
          </a:xfrm>
          <a:prstGeom prst="rect">
            <a:avLst/>
          </a:prstGeom>
        </p:spPr>
      </p:pic>
      <p:pic>
        <p:nvPicPr>
          <p:cNvPr id="3" name="Afbeelding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280" y="2054163"/>
            <a:ext cx="4238625" cy="3181350"/>
          </a:xfrm>
          <a:prstGeom prst="rect">
            <a:avLst/>
          </a:prstGeom>
        </p:spPr>
      </p:pic>
      <p:pic>
        <p:nvPicPr>
          <p:cNvPr id="16" name="Picture 6" descr="Hand Drawn Arrow Icons - Download Free Vector Icons | Noun Project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091" y="3128061"/>
            <a:ext cx="516777" cy="516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kstvak 3"/>
          <p:cNvSpPr txBox="1"/>
          <p:nvPr/>
        </p:nvSpPr>
        <p:spPr>
          <a:xfrm>
            <a:off x="6776816" y="3192274"/>
            <a:ext cx="2888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General loans &amp; debt related</a:t>
            </a:r>
            <a:endParaRPr lang="nl-BE" dirty="0"/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5855" y="2025588"/>
            <a:ext cx="4210050" cy="3238500"/>
          </a:xfrm>
          <a:prstGeom prst="rect">
            <a:avLst/>
          </a:prstGeom>
        </p:spPr>
      </p:pic>
      <p:pic>
        <p:nvPicPr>
          <p:cNvPr id="2" name="Afbeelding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6330" y="2025587"/>
            <a:ext cx="4229100" cy="3267075"/>
          </a:xfrm>
          <a:prstGeom prst="rect">
            <a:avLst/>
          </a:prstGeom>
        </p:spPr>
      </p:pic>
      <p:pic>
        <p:nvPicPr>
          <p:cNvPr id="7" name="Afbeelding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16330" y="2082738"/>
            <a:ext cx="4171950" cy="3181350"/>
          </a:xfrm>
          <a:prstGeom prst="rect">
            <a:avLst/>
          </a:prstGeom>
        </p:spPr>
      </p:pic>
      <p:pic>
        <p:nvPicPr>
          <p:cNvPr id="8" name="Afbeelding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49667" y="2097025"/>
            <a:ext cx="4200525" cy="318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199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43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143427" y="29887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tx1"/>
                </a:solidFill>
              </a:rPr>
              <a:t>Word clouds for k = 14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>
                <a:solidFill>
                  <a:schemeClr val="tx1"/>
                </a:solidFill>
              </a:rPr>
              <a:t> </a:t>
            </a:r>
            <a:r>
              <a:rPr lang="en-GB" sz="2200" dirty="0" smtClean="0">
                <a:solidFill>
                  <a:schemeClr val="tx1"/>
                </a:solidFill>
              </a:rPr>
              <a:t> Example topics:</a:t>
            </a:r>
          </a:p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2200" dirty="0">
              <a:solidFill>
                <a:schemeClr val="tx1"/>
              </a:solidFill>
            </a:endParaRPr>
          </a:p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</p:txBody>
      </p:sp>
      <p:sp>
        <p:nvSpPr>
          <p:cNvPr id="1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smtClean="0"/>
              <a:t>Bryan Van Huyneghem</a:t>
            </a:r>
            <a:endParaRPr lang="nl-BE" sz="800" dirty="0"/>
          </a:p>
        </p:txBody>
      </p:sp>
      <p:sp>
        <p:nvSpPr>
          <p:cNvPr id="19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b="1" i="1" dirty="0">
              <a:solidFill>
                <a:schemeClr val="tx1"/>
              </a:solidFill>
            </a:endParaRPr>
          </a:p>
        </p:txBody>
      </p:sp>
      <p:sp>
        <p:nvSpPr>
          <p:cNvPr id="14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Sprint 1 – Sprint 2 </a:t>
            </a:r>
            <a:r>
              <a:rPr lang="en-GB" sz="1200" cap="none" dirty="0"/>
              <a:t>– </a:t>
            </a:r>
            <a:r>
              <a:rPr lang="en-GB" sz="1400" cap="none" dirty="0" smtClean="0"/>
              <a:t>Pre-processing</a:t>
            </a:r>
            <a:r>
              <a:rPr lang="en-GB" sz="1400" b="1" cap="none" dirty="0" smtClean="0"/>
              <a:t> </a:t>
            </a:r>
            <a:r>
              <a:rPr lang="en-GB" sz="1400" cap="none" dirty="0" smtClean="0"/>
              <a:t>– </a:t>
            </a:r>
            <a:r>
              <a:rPr lang="en-GB" sz="1600" b="1" cap="none" dirty="0"/>
              <a:t>LDA</a:t>
            </a:r>
            <a:r>
              <a:rPr lang="en-GB" sz="1600" cap="none" dirty="0"/>
              <a:t> </a:t>
            </a:r>
            <a:r>
              <a:rPr lang="en-GB" sz="1400" cap="none" dirty="0"/>
              <a:t>– </a:t>
            </a:r>
            <a:r>
              <a:rPr lang="en-GB" sz="1400" cap="none" dirty="0" smtClean="0"/>
              <a:t>BERT</a:t>
            </a:r>
            <a:endParaRPr lang="nl-BE" sz="1400" cap="none" dirty="0"/>
          </a:p>
        </p:txBody>
      </p:sp>
      <p:pic>
        <p:nvPicPr>
          <p:cNvPr id="13" name="Picture 2" descr="Balloons, chat, discussion, messages, quotes, reply, topics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5086" y="371862"/>
            <a:ext cx="612450" cy="612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Afbeelding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950" y="286604"/>
            <a:ext cx="744621" cy="754512"/>
          </a:xfrm>
          <a:prstGeom prst="rect">
            <a:avLst/>
          </a:prstGeom>
        </p:spPr>
      </p:pic>
      <p:pic>
        <p:nvPicPr>
          <p:cNvPr id="3" name="Afbeelding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280" y="2054163"/>
            <a:ext cx="4238625" cy="3181350"/>
          </a:xfrm>
          <a:prstGeom prst="rect">
            <a:avLst/>
          </a:prstGeom>
        </p:spPr>
      </p:pic>
      <p:pic>
        <p:nvPicPr>
          <p:cNvPr id="16" name="Picture 6" descr="Hand Drawn Arrow Icons - Download Free Vector Icons | Noun Project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091" y="3128061"/>
            <a:ext cx="516777" cy="516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kstvak 3"/>
          <p:cNvSpPr txBox="1"/>
          <p:nvPr/>
        </p:nvSpPr>
        <p:spPr>
          <a:xfrm>
            <a:off x="6776816" y="3192274"/>
            <a:ext cx="7201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Fraud</a:t>
            </a:r>
            <a:endParaRPr lang="nl-BE" dirty="0"/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5855" y="2025588"/>
            <a:ext cx="4210050" cy="3238500"/>
          </a:xfrm>
          <a:prstGeom prst="rect">
            <a:avLst/>
          </a:prstGeom>
        </p:spPr>
      </p:pic>
      <p:pic>
        <p:nvPicPr>
          <p:cNvPr id="2" name="Afbeelding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6330" y="2025587"/>
            <a:ext cx="4229100" cy="3267075"/>
          </a:xfrm>
          <a:prstGeom prst="rect">
            <a:avLst/>
          </a:prstGeom>
        </p:spPr>
      </p:pic>
      <p:pic>
        <p:nvPicPr>
          <p:cNvPr id="7" name="Afbeelding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16330" y="2082738"/>
            <a:ext cx="4171950" cy="3181350"/>
          </a:xfrm>
          <a:prstGeom prst="rect">
            <a:avLst/>
          </a:prstGeom>
        </p:spPr>
      </p:pic>
      <p:pic>
        <p:nvPicPr>
          <p:cNvPr id="8" name="Afbeelding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49667" y="2097025"/>
            <a:ext cx="4200525" cy="3181350"/>
          </a:xfrm>
          <a:prstGeom prst="rect">
            <a:avLst/>
          </a:prstGeom>
        </p:spPr>
      </p:pic>
      <p:pic>
        <p:nvPicPr>
          <p:cNvPr id="9" name="Afbeelding 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43427" y="2099406"/>
            <a:ext cx="4162425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828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44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143427" y="29887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tx1"/>
                </a:solidFill>
              </a:rPr>
              <a:t>Word clouds for k = 14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>
                <a:solidFill>
                  <a:schemeClr val="tx1"/>
                </a:solidFill>
              </a:rPr>
              <a:t> </a:t>
            </a:r>
            <a:r>
              <a:rPr lang="en-GB" sz="2200" dirty="0" smtClean="0">
                <a:solidFill>
                  <a:schemeClr val="tx1"/>
                </a:solidFill>
              </a:rPr>
              <a:t> Example topics:</a:t>
            </a:r>
          </a:p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2200" dirty="0">
              <a:solidFill>
                <a:schemeClr val="tx1"/>
              </a:solidFill>
            </a:endParaRPr>
          </a:p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</p:txBody>
      </p:sp>
      <p:sp>
        <p:nvSpPr>
          <p:cNvPr id="1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smtClean="0"/>
              <a:t>Bryan Van Huyneghem</a:t>
            </a:r>
            <a:endParaRPr lang="nl-BE" sz="800" dirty="0"/>
          </a:p>
        </p:txBody>
      </p:sp>
      <p:sp>
        <p:nvSpPr>
          <p:cNvPr id="19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b="1" i="1" dirty="0">
              <a:solidFill>
                <a:schemeClr val="tx1"/>
              </a:solidFill>
            </a:endParaRPr>
          </a:p>
        </p:txBody>
      </p:sp>
      <p:sp>
        <p:nvSpPr>
          <p:cNvPr id="14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Sprint 1 – Sprint 2 </a:t>
            </a:r>
            <a:r>
              <a:rPr lang="en-GB" sz="1200" cap="none" dirty="0"/>
              <a:t>– </a:t>
            </a:r>
            <a:r>
              <a:rPr lang="en-GB" sz="1400" cap="none" dirty="0" smtClean="0"/>
              <a:t>Pre-processing</a:t>
            </a:r>
            <a:r>
              <a:rPr lang="en-GB" sz="1400" b="1" cap="none" dirty="0" smtClean="0"/>
              <a:t> </a:t>
            </a:r>
            <a:r>
              <a:rPr lang="en-GB" sz="1400" cap="none" dirty="0" smtClean="0"/>
              <a:t>– </a:t>
            </a:r>
            <a:r>
              <a:rPr lang="en-GB" sz="1600" b="1" cap="none" dirty="0"/>
              <a:t>LDA</a:t>
            </a:r>
            <a:r>
              <a:rPr lang="en-GB" sz="1600" cap="none" dirty="0"/>
              <a:t> </a:t>
            </a:r>
            <a:r>
              <a:rPr lang="en-GB" sz="1400" cap="none" dirty="0"/>
              <a:t>– </a:t>
            </a:r>
            <a:r>
              <a:rPr lang="en-GB" sz="1400" cap="none" dirty="0" smtClean="0"/>
              <a:t>BERT</a:t>
            </a:r>
            <a:endParaRPr lang="nl-BE" sz="1400" cap="none" dirty="0"/>
          </a:p>
        </p:txBody>
      </p:sp>
      <p:pic>
        <p:nvPicPr>
          <p:cNvPr id="13" name="Picture 2" descr="Balloons, chat, discussion, messages, quotes, reply, topics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5086" y="371862"/>
            <a:ext cx="612450" cy="612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Afbeelding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950" y="286604"/>
            <a:ext cx="744621" cy="754512"/>
          </a:xfrm>
          <a:prstGeom prst="rect">
            <a:avLst/>
          </a:prstGeom>
        </p:spPr>
      </p:pic>
      <p:pic>
        <p:nvPicPr>
          <p:cNvPr id="3" name="Afbeelding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280" y="2054163"/>
            <a:ext cx="4238625" cy="3181350"/>
          </a:xfrm>
          <a:prstGeom prst="rect">
            <a:avLst/>
          </a:prstGeom>
        </p:spPr>
      </p:pic>
      <p:pic>
        <p:nvPicPr>
          <p:cNvPr id="16" name="Picture 6" descr="Hand Drawn Arrow Icons - Download Free Vector Icons | Noun Project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091" y="3128061"/>
            <a:ext cx="516777" cy="516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kstvak 3"/>
          <p:cNvSpPr txBox="1"/>
          <p:nvPr/>
        </p:nvSpPr>
        <p:spPr>
          <a:xfrm>
            <a:off x="6776816" y="3192274"/>
            <a:ext cx="14729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Student loans</a:t>
            </a:r>
            <a:endParaRPr lang="nl-BE" dirty="0"/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5855" y="2025588"/>
            <a:ext cx="4210050" cy="3238500"/>
          </a:xfrm>
          <a:prstGeom prst="rect">
            <a:avLst/>
          </a:prstGeom>
        </p:spPr>
      </p:pic>
      <p:pic>
        <p:nvPicPr>
          <p:cNvPr id="2" name="Afbeelding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6330" y="2025587"/>
            <a:ext cx="4229100" cy="3267075"/>
          </a:xfrm>
          <a:prstGeom prst="rect">
            <a:avLst/>
          </a:prstGeom>
        </p:spPr>
      </p:pic>
      <p:pic>
        <p:nvPicPr>
          <p:cNvPr id="7" name="Afbeelding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16330" y="2082738"/>
            <a:ext cx="4171950" cy="318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20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45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143427" y="29887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tx1"/>
                </a:solidFill>
              </a:rPr>
              <a:t>Dominant topic &amp; its contribution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2200" dirty="0">
              <a:solidFill>
                <a:schemeClr val="tx1"/>
              </a:solidFill>
            </a:endParaRPr>
          </a:p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</p:txBody>
      </p:sp>
      <p:sp>
        <p:nvSpPr>
          <p:cNvPr id="1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smtClean="0"/>
              <a:t>Bryan Van Huyneghem</a:t>
            </a:r>
            <a:endParaRPr lang="nl-BE" sz="800" dirty="0"/>
          </a:p>
        </p:txBody>
      </p:sp>
      <p:sp>
        <p:nvSpPr>
          <p:cNvPr id="19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b="1" i="1" dirty="0">
              <a:solidFill>
                <a:schemeClr val="tx1"/>
              </a:solidFill>
            </a:endParaRPr>
          </a:p>
        </p:txBody>
      </p:sp>
      <p:sp>
        <p:nvSpPr>
          <p:cNvPr id="14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Sprint 1 – Sprint 2 </a:t>
            </a:r>
            <a:r>
              <a:rPr lang="en-GB" sz="1200" cap="none" dirty="0"/>
              <a:t>– </a:t>
            </a:r>
            <a:r>
              <a:rPr lang="en-GB" sz="1400" cap="none" dirty="0" smtClean="0"/>
              <a:t>Pre-processing</a:t>
            </a:r>
            <a:r>
              <a:rPr lang="en-GB" sz="1400" b="1" cap="none" dirty="0" smtClean="0"/>
              <a:t> </a:t>
            </a:r>
            <a:r>
              <a:rPr lang="en-GB" sz="1400" cap="none" dirty="0" smtClean="0"/>
              <a:t>– </a:t>
            </a:r>
            <a:r>
              <a:rPr lang="en-GB" sz="1600" b="1" cap="none" dirty="0"/>
              <a:t>LDA</a:t>
            </a:r>
            <a:r>
              <a:rPr lang="en-GB" sz="1600" cap="none" dirty="0"/>
              <a:t> </a:t>
            </a:r>
            <a:r>
              <a:rPr lang="en-GB" sz="1400" cap="none" dirty="0"/>
              <a:t>– </a:t>
            </a:r>
            <a:r>
              <a:rPr lang="en-GB" sz="1400" cap="none" dirty="0" smtClean="0"/>
              <a:t>BERT</a:t>
            </a:r>
            <a:endParaRPr lang="nl-BE" sz="1400" cap="none" dirty="0"/>
          </a:p>
        </p:txBody>
      </p:sp>
      <p:pic>
        <p:nvPicPr>
          <p:cNvPr id="13" name="Picture 2" descr="Balloons, chat, discussion, messages, quotes, reply, topics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5086" y="371862"/>
            <a:ext cx="612450" cy="612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Afbeelding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950" y="286604"/>
            <a:ext cx="744621" cy="754512"/>
          </a:xfrm>
          <a:prstGeom prst="rect">
            <a:avLst/>
          </a:prstGeom>
        </p:spPr>
      </p:pic>
      <p:pic>
        <p:nvPicPr>
          <p:cNvPr id="2" name="Afbeelding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8533" y="2130670"/>
            <a:ext cx="8667750" cy="2886075"/>
          </a:xfrm>
          <a:prstGeom prst="rect">
            <a:avLst/>
          </a:prstGeom>
        </p:spPr>
      </p:pic>
      <p:cxnSp>
        <p:nvCxnSpPr>
          <p:cNvPr id="4" name="Rechte verbindingslijn met pijl 3"/>
          <p:cNvCxnSpPr/>
          <p:nvPr/>
        </p:nvCxnSpPr>
        <p:spPr>
          <a:xfrm flipH="1">
            <a:off x="5076202" y="914400"/>
            <a:ext cx="1512605" cy="12162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Rechte verbindingslijn met pijl 6"/>
          <p:cNvCxnSpPr/>
          <p:nvPr/>
        </p:nvCxnSpPr>
        <p:spPr>
          <a:xfrm>
            <a:off x="3743058" y="897308"/>
            <a:ext cx="94004" cy="13075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7906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46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143427" y="29887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tx1"/>
                </a:solidFill>
              </a:rPr>
              <a:t>Visualisation using </a:t>
            </a:r>
            <a:r>
              <a:rPr lang="en-GB" dirty="0" err="1" smtClean="0">
                <a:solidFill>
                  <a:schemeClr val="tx1"/>
                </a:solidFill>
              </a:rPr>
              <a:t>PyLDAvis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2200" dirty="0">
              <a:solidFill>
                <a:schemeClr val="tx1"/>
              </a:solidFill>
            </a:endParaRPr>
          </a:p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</p:txBody>
      </p:sp>
      <p:sp>
        <p:nvSpPr>
          <p:cNvPr id="1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smtClean="0"/>
              <a:t>Bryan Van Huyneghem</a:t>
            </a:r>
            <a:endParaRPr lang="nl-BE" sz="800" dirty="0"/>
          </a:p>
        </p:txBody>
      </p:sp>
      <p:sp>
        <p:nvSpPr>
          <p:cNvPr id="19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b="1" i="1" dirty="0">
              <a:solidFill>
                <a:schemeClr val="tx1"/>
              </a:solidFill>
            </a:endParaRPr>
          </a:p>
        </p:txBody>
      </p:sp>
      <p:sp>
        <p:nvSpPr>
          <p:cNvPr id="14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Sprint 1 – Sprint 2 </a:t>
            </a:r>
            <a:r>
              <a:rPr lang="en-GB" sz="1200" cap="none" dirty="0"/>
              <a:t>– </a:t>
            </a:r>
            <a:r>
              <a:rPr lang="en-GB" sz="1400" cap="none" dirty="0" smtClean="0"/>
              <a:t>Pre-processing</a:t>
            </a:r>
            <a:r>
              <a:rPr lang="en-GB" sz="1400" b="1" cap="none" dirty="0" smtClean="0"/>
              <a:t> </a:t>
            </a:r>
            <a:r>
              <a:rPr lang="en-GB" sz="1400" cap="none" dirty="0" smtClean="0"/>
              <a:t>– </a:t>
            </a:r>
            <a:r>
              <a:rPr lang="en-GB" sz="1600" b="1" cap="none" dirty="0"/>
              <a:t>LDA</a:t>
            </a:r>
            <a:r>
              <a:rPr lang="en-GB" sz="1600" cap="none" dirty="0"/>
              <a:t> </a:t>
            </a:r>
            <a:r>
              <a:rPr lang="en-GB" sz="1400" cap="none" dirty="0"/>
              <a:t>– </a:t>
            </a:r>
            <a:r>
              <a:rPr lang="en-GB" sz="1400" cap="none" dirty="0" smtClean="0"/>
              <a:t>BERT</a:t>
            </a:r>
            <a:endParaRPr lang="nl-BE" sz="1400" cap="none" dirty="0"/>
          </a:p>
        </p:txBody>
      </p:sp>
      <p:pic>
        <p:nvPicPr>
          <p:cNvPr id="13" name="Picture 2" descr="Balloons, chat, discussion, messages, quotes, reply, topics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5086" y="371862"/>
            <a:ext cx="612450" cy="612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Afbeelding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950" y="286604"/>
            <a:ext cx="744621" cy="754512"/>
          </a:xfrm>
          <a:prstGeom prst="rect">
            <a:avLst/>
          </a:prstGeom>
        </p:spPr>
      </p:pic>
      <p:pic>
        <p:nvPicPr>
          <p:cNvPr id="17" name="Afbeelding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059" y="1075973"/>
            <a:ext cx="8167499" cy="5137729"/>
          </a:xfrm>
          <a:prstGeom prst="rect">
            <a:avLst/>
          </a:prstGeom>
        </p:spPr>
      </p:pic>
      <p:sp>
        <p:nvSpPr>
          <p:cNvPr id="20" name="Tekstvak 19"/>
          <p:cNvSpPr txBox="1"/>
          <p:nvPr/>
        </p:nvSpPr>
        <p:spPr>
          <a:xfrm>
            <a:off x="8407252" y="2306694"/>
            <a:ext cx="35876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Increase in k: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GB" dirty="0" smtClean="0">
                <a:sym typeface="Wingdings" panose="05000000000000000000" pitchFamily="2" charset="2"/>
              </a:rPr>
              <a:t>higher chance in topic overlap;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GB" dirty="0">
                <a:sym typeface="Wingdings" panose="05000000000000000000" pitchFamily="2" charset="2"/>
              </a:rPr>
              <a:t>s</a:t>
            </a:r>
            <a:r>
              <a:rPr lang="en-GB" dirty="0" smtClean="0">
                <a:sym typeface="Wingdings" panose="05000000000000000000" pitchFamily="2" charset="2"/>
              </a:rPr>
              <a:t>mall sized bubbles in one region</a:t>
            </a:r>
            <a:endParaRPr lang="nl-BE" dirty="0"/>
          </a:p>
        </p:txBody>
      </p:sp>
      <p:sp>
        <p:nvSpPr>
          <p:cNvPr id="21" name="Tekstvak 20"/>
          <p:cNvSpPr txBox="1"/>
          <p:nvPr/>
        </p:nvSpPr>
        <p:spPr>
          <a:xfrm>
            <a:off x="8520157" y="3546505"/>
            <a:ext cx="320940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We desire: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GB" dirty="0" smtClean="0">
                <a:sym typeface="Wingdings" panose="05000000000000000000" pitchFamily="2" charset="2"/>
              </a:rPr>
              <a:t>balance between k &amp; overlap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GB" dirty="0" smtClean="0">
                <a:sym typeface="Wingdings" panose="05000000000000000000" pitchFamily="2" charset="2"/>
              </a:rPr>
              <a:t>large, scattered, </a:t>
            </a:r>
          </a:p>
          <a:p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smtClean="0">
                <a:sym typeface="Wingdings" panose="05000000000000000000" pitchFamily="2" charset="2"/>
              </a:rPr>
              <a:t>     non-overlapping bubbles </a:t>
            </a:r>
          </a:p>
        </p:txBody>
      </p:sp>
    </p:spTree>
    <p:extLst>
      <p:ext uri="{BB962C8B-B14F-4D97-AF65-F5344CB8AC3E}">
        <p14:creationId xmlns:p14="http://schemas.microsoft.com/office/powerpoint/2010/main" val="3134395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47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143427" y="29887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tx1"/>
                </a:solidFill>
              </a:rPr>
              <a:t>Imbalanced data set 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>
                <a:solidFill>
                  <a:schemeClr val="tx1"/>
                </a:solidFill>
              </a:rPr>
              <a:t> Coherence Score </a:t>
            </a:r>
            <a:r>
              <a:rPr lang="en-GB" sz="2200" dirty="0" smtClean="0">
                <a:solidFill>
                  <a:schemeClr val="tx1"/>
                </a:solidFill>
              </a:rPr>
              <a:t>(imbalanced version w/ more stop words)</a:t>
            </a:r>
            <a:endParaRPr lang="en-GB" sz="2200" dirty="0">
              <a:solidFill>
                <a:schemeClr val="tx1"/>
              </a:solidFill>
            </a:endParaRPr>
          </a:p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</p:txBody>
      </p:sp>
      <p:sp>
        <p:nvSpPr>
          <p:cNvPr id="1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smtClean="0"/>
              <a:t>Bryan Van Huyneghem</a:t>
            </a:r>
            <a:endParaRPr lang="nl-BE" sz="800" dirty="0"/>
          </a:p>
        </p:txBody>
      </p:sp>
      <p:sp>
        <p:nvSpPr>
          <p:cNvPr id="19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b="1" i="1" dirty="0">
              <a:solidFill>
                <a:schemeClr val="tx1"/>
              </a:solidFill>
            </a:endParaRPr>
          </a:p>
        </p:txBody>
      </p:sp>
      <p:sp>
        <p:nvSpPr>
          <p:cNvPr id="14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Sprint 1 – Sprint 2 </a:t>
            </a:r>
            <a:r>
              <a:rPr lang="en-GB" sz="1200" cap="none" dirty="0"/>
              <a:t>– </a:t>
            </a:r>
            <a:r>
              <a:rPr lang="en-GB" sz="1400" cap="none" dirty="0" smtClean="0"/>
              <a:t>Pre-processing</a:t>
            </a:r>
            <a:r>
              <a:rPr lang="en-GB" sz="1400" b="1" cap="none" dirty="0" smtClean="0"/>
              <a:t> </a:t>
            </a:r>
            <a:r>
              <a:rPr lang="en-GB" sz="1400" cap="none" dirty="0" smtClean="0"/>
              <a:t>– </a:t>
            </a:r>
            <a:r>
              <a:rPr lang="en-GB" sz="1600" b="1" cap="none" dirty="0"/>
              <a:t>LDA</a:t>
            </a:r>
            <a:r>
              <a:rPr lang="en-GB" sz="1600" cap="none" dirty="0"/>
              <a:t> </a:t>
            </a:r>
            <a:r>
              <a:rPr lang="en-GB" sz="1400" cap="none" dirty="0"/>
              <a:t>– </a:t>
            </a:r>
            <a:r>
              <a:rPr lang="en-GB" sz="1400" cap="none" dirty="0" smtClean="0"/>
              <a:t>BERT</a:t>
            </a:r>
            <a:endParaRPr lang="nl-BE" sz="1400" cap="none" dirty="0"/>
          </a:p>
        </p:txBody>
      </p:sp>
      <p:pic>
        <p:nvPicPr>
          <p:cNvPr id="13" name="Picture 2" descr="Balloons, chat, discussion, messages, quotes, reply, topics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5086" y="371862"/>
            <a:ext cx="612450" cy="612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Afbeelding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950" y="286604"/>
            <a:ext cx="744621" cy="754512"/>
          </a:xfrm>
          <a:prstGeom prst="rect">
            <a:avLst/>
          </a:prstGeom>
        </p:spPr>
      </p:pic>
      <p:pic>
        <p:nvPicPr>
          <p:cNvPr id="2" name="Afbeelding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7080" y="2083437"/>
            <a:ext cx="4038600" cy="2486025"/>
          </a:xfrm>
          <a:prstGeom prst="rect">
            <a:avLst/>
          </a:prstGeom>
        </p:spPr>
      </p:pic>
      <p:cxnSp>
        <p:nvCxnSpPr>
          <p:cNvPr id="9" name="Rechte verbindingslijn met pijl 8"/>
          <p:cNvCxnSpPr/>
          <p:nvPr/>
        </p:nvCxnSpPr>
        <p:spPr>
          <a:xfrm flipH="1">
            <a:off x="9904576" y="1726250"/>
            <a:ext cx="94003" cy="4956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0615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48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143427" y="29887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tx1"/>
                </a:solidFill>
              </a:rPr>
              <a:t>Imbalanced data set 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2200" dirty="0">
              <a:solidFill>
                <a:schemeClr val="tx1"/>
              </a:solidFill>
            </a:endParaRPr>
          </a:p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</p:txBody>
      </p:sp>
      <p:sp>
        <p:nvSpPr>
          <p:cNvPr id="1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smtClean="0"/>
              <a:t>Bryan Van Huyneghem</a:t>
            </a:r>
            <a:endParaRPr lang="nl-BE" sz="800" dirty="0"/>
          </a:p>
        </p:txBody>
      </p:sp>
      <p:sp>
        <p:nvSpPr>
          <p:cNvPr id="19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b="1" i="1" dirty="0">
              <a:solidFill>
                <a:schemeClr val="tx1"/>
              </a:solidFill>
            </a:endParaRPr>
          </a:p>
        </p:txBody>
      </p:sp>
      <p:sp>
        <p:nvSpPr>
          <p:cNvPr id="14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Sprint 1 – Sprint 2 </a:t>
            </a:r>
            <a:r>
              <a:rPr lang="en-GB" sz="1200" cap="none" dirty="0"/>
              <a:t>– </a:t>
            </a:r>
            <a:r>
              <a:rPr lang="en-GB" sz="1400" cap="none" dirty="0" smtClean="0"/>
              <a:t>Pre-processing</a:t>
            </a:r>
            <a:r>
              <a:rPr lang="en-GB" sz="1400" b="1" cap="none" dirty="0" smtClean="0"/>
              <a:t> </a:t>
            </a:r>
            <a:r>
              <a:rPr lang="en-GB" sz="1400" cap="none" dirty="0" smtClean="0"/>
              <a:t>– </a:t>
            </a:r>
            <a:r>
              <a:rPr lang="en-GB" sz="1600" b="1" cap="none" dirty="0"/>
              <a:t>LDA</a:t>
            </a:r>
            <a:r>
              <a:rPr lang="en-GB" sz="1600" cap="none" dirty="0"/>
              <a:t> </a:t>
            </a:r>
            <a:r>
              <a:rPr lang="en-GB" sz="1400" cap="none" dirty="0"/>
              <a:t>– </a:t>
            </a:r>
            <a:r>
              <a:rPr lang="en-GB" sz="1400" cap="none" dirty="0" smtClean="0"/>
              <a:t>BERT</a:t>
            </a:r>
            <a:endParaRPr lang="nl-BE" sz="1400" cap="none" dirty="0"/>
          </a:p>
        </p:txBody>
      </p:sp>
      <p:pic>
        <p:nvPicPr>
          <p:cNvPr id="13" name="Picture 2" descr="Balloons, chat, discussion, messages, quotes, reply, topics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5086" y="371862"/>
            <a:ext cx="612450" cy="612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Afbeelding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950" y="286604"/>
            <a:ext cx="744621" cy="754512"/>
          </a:xfrm>
          <a:prstGeom prst="rect">
            <a:avLst/>
          </a:prstGeom>
        </p:spPr>
      </p:pic>
      <p:pic>
        <p:nvPicPr>
          <p:cNvPr id="4" name="Afbeelding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409" y="1839949"/>
            <a:ext cx="3651769" cy="4392428"/>
          </a:xfrm>
          <a:prstGeom prst="rect">
            <a:avLst/>
          </a:prstGeom>
        </p:spPr>
      </p:pic>
      <p:sp>
        <p:nvSpPr>
          <p:cNvPr id="5" name="Tekstvak 4"/>
          <p:cNvSpPr txBox="1"/>
          <p:nvPr/>
        </p:nvSpPr>
        <p:spPr>
          <a:xfrm>
            <a:off x="1743342" y="1451056"/>
            <a:ext cx="744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k</a:t>
            </a:r>
            <a:r>
              <a:rPr lang="en-GB" dirty="0" smtClean="0"/>
              <a:t> = 22</a:t>
            </a:r>
            <a:endParaRPr lang="nl-BE" dirty="0"/>
          </a:p>
        </p:txBody>
      </p:sp>
      <p:pic>
        <p:nvPicPr>
          <p:cNvPr id="7" name="Afbeelding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2806" y="1790382"/>
            <a:ext cx="3854464" cy="4441995"/>
          </a:xfrm>
          <a:prstGeom prst="rect">
            <a:avLst/>
          </a:prstGeom>
        </p:spPr>
      </p:pic>
      <p:sp>
        <p:nvSpPr>
          <p:cNvPr id="22" name="Tekstvak 21"/>
          <p:cNvSpPr txBox="1"/>
          <p:nvPr/>
        </p:nvSpPr>
        <p:spPr>
          <a:xfrm>
            <a:off x="5726490" y="1427097"/>
            <a:ext cx="627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k</a:t>
            </a:r>
            <a:r>
              <a:rPr lang="en-GB" dirty="0" smtClean="0"/>
              <a:t> = 8</a:t>
            </a:r>
            <a:endParaRPr lang="nl-BE" dirty="0"/>
          </a:p>
        </p:txBody>
      </p:sp>
      <p:pic>
        <p:nvPicPr>
          <p:cNvPr id="8" name="Afbeelding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62898" y="1815726"/>
            <a:ext cx="3486757" cy="4318119"/>
          </a:xfrm>
          <a:prstGeom prst="rect">
            <a:avLst/>
          </a:prstGeom>
        </p:spPr>
      </p:pic>
      <p:sp>
        <p:nvSpPr>
          <p:cNvPr id="23" name="Tekstvak 22"/>
          <p:cNvSpPr txBox="1"/>
          <p:nvPr/>
        </p:nvSpPr>
        <p:spPr>
          <a:xfrm>
            <a:off x="9492728" y="1458663"/>
            <a:ext cx="744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k</a:t>
            </a:r>
            <a:r>
              <a:rPr lang="en-GB" dirty="0" smtClean="0"/>
              <a:t> = 20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004135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49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143427" y="29887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tx1"/>
                </a:solidFill>
              </a:rPr>
              <a:t>Conclusion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 smtClean="0">
                <a:solidFill>
                  <a:schemeClr val="tx1"/>
                </a:solidFill>
              </a:rPr>
              <a:t>  LDA model, balanced data set, with more stop words removed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dirty="0" smtClean="0">
                <a:solidFill>
                  <a:schemeClr val="tx1"/>
                </a:solidFill>
              </a:rPr>
              <a:t>Improvement over original LDA model with just a balanced data set.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tx1"/>
                </a:solidFill>
              </a:rPr>
              <a:t>k</a:t>
            </a:r>
            <a:r>
              <a:rPr lang="en-GB" sz="1800" dirty="0" smtClean="0">
                <a:solidFill>
                  <a:schemeClr val="tx1"/>
                </a:solidFill>
              </a:rPr>
              <a:t> = 14 yields fairly well distributed topics.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sz="1800" dirty="0">
              <a:solidFill>
                <a:schemeClr val="tx1"/>
              </a:solidFill>
            </a:endParaRPr>
          </a:p>
          <a:p>
            <a:pPr marL="384048" lvl="2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18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>
                <a:solidFill>
                  <a:schemeClr val="tx1"/>
                </a:solidFill>
              </a:rPr>
              <a:t> LDA model, </a:t>
            </a:r>
            <a:r>
              <a:rPr lang="en-GB" sz="2200" dirty="0" smtClean="0">
                <a:solidFill>
                  <a:schemeClr val="tx1"/>
                </a:solidFill>
              </a:rPr>
              <a:t>imbalanced </a:t>
            </a:r>
            <a:r>
              <a:rPr lang="en-GB" sz="2200" dirty="0">
                <a:solidFill>
                  <a:schemeClr val="tx1"/>
                </a:solidFill>
              </a:rPr>
              <a:t>data set, with more stop words removed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dirty="0" smtClean="0">
                <a:solidFill>
                  <a:schemeClr val="tx1"/>
                </a:solidFill>
              </a:rPr>
              <a:t>Much worse than previous two.</a:t>
            </a:r>
            <a:endParaRPr lang="en-GB" sz="2200" dirty="0">
              <a:solidFill>
                <a:schemeClr val="tx1"/>
              </a:solidFill>
            </a:endParaRPr>
          </a:p>
        </p:txBody>
      </p:sp>
      <p:sp>
        <p:nvSpPr>
          <p:cNvPr id="1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smtClean="0"/>
              <a:t>Bryan Van Huyneghem</a:t>
            </a:r>
            <a:endParaRPr lang="nl-BE" sz="800" dirty="0"/>
          </a:p>
        </p:txBody>
      </p:sp>
      <p:sp>
        <p:nvSpPr>
          <p:cNvPr id="19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b="1" i="1" dirty="0">
              <a:solidFill>
                <a:schemeClr val="tx1"/>
              </a:solidFill>
            </a:endParaRPr>
          </a:p>
        </p:txBody>
      </p:sp>
      <p:sp>
        <p:nvSpPr>
          <p:cNvPr id="14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Sprint 1 – Sprint 2 </a:t>
            </a:r>
            <a:r>
              <a:rPr lang="en-GB" sz="1200" cap="none" dirty="0"/>
              <a:t>– </a:t>
            </a:r>
            <a:r>
              <a:rPr lang="en-GB" sz="1400" cap="none" dirty="0" smtClean="0"/>
              <a:t>Pre-processing</a:t>
            </a:r>
            <a:r>
              <a:rPr lang="en-GB" sz="1400" b="1" cap="none" dirty="0" smtClean="0"/>
              <a:t> </a:t>
            </a:r>
            <a:r>
              <a:rPr lang="en-GB" sz="1400" cap="none" dirty="0" smtClean="0"/>
              <a:t>– </a:t>
            </a:r>
            <a:r>
              <a:rPr lang="en-GB" sz="1600" b="1" cap="none" dirty="0"/>
              <a:t>LDA</a:t>
            </a:r>
            <a:r>
              <a:rPr lang="en-GB" sz="1600" cap="none" dirty="0"/>
              <a:t> </a:t>
            </a:r>
            <a:r>
              <a:rPr lang="en-GB" sz="1400" cap="none" dirty="0"/>
              <a:t>– </a:t>
            </a:r>
            <a:r>
              <a:rPr lang="en-GB" sz="1400" cap="none" dirty="0" smtClean="0"/>
              <a:t>BERT</a:t>
            </a:r>
            <a:endParaRPr lang="nl-BE" sz="1400" cap="none" dirty="0"/>
          </a:p>
        </p:txBody>
      </p:sp>
    </p:spTree>
    <p:extLst>
      <p:ext uri="{BB962C8B-B14F-4D97-AF65-F5344CB8AC3E}">
        <p14:creationId xmlns:p14="http://schemas.microsoft.com/office/powerpoint/2010/main" val="1623136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5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solidFill>
                  <a:schemeClr val="tx1"/>
                </a:solidFill>
              </a:rPr>
              <a:t>Data Pre-processing &amp; Cleaning</a:t>
            </a:r>
            <a:endParaRPr lang="nl-BE" i="1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673414" y="572179"/>
            <a:ext cx="10058400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dirty="0">
                <a:solidFill>
                  <a:schemeClr val="tx1"/>
                </a:solidFill>
              </a:rPr>
              <a:t>	</a:t>
            </a:r>
            <a:endParaRPr lang="nl-BE" sz="2400" dirty="0">
              <a:solidFill>
                <a:schemeClr val="tx1"/>
              </a:solidFill>
            </a:endParaRPr>
          </a:p>
          <a:p>
            <a:pPr marL="806958" lvl="1" indent="-514350">
              <a:buFont typeface="+mj-lt"/>
              <a:buAutoNum type="arabicParenR"/>
            </a:pPr>
            <a:endParaRPr lang="nl-BE" sz="2200" dirty="0"/>
          </a:p>
        </p:txBody>
      </p:sp>
      <p:pic>
        <p:nvPicPr>
          <p:cNvPr id="29" name="Afbeelding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7789" y="1278878"/>
            <a:ext cx="9344025" cy="1200150"/>
          </a:xfrm>
          <a:prstGeom prst="rect">
            <a:avLst/>
          </a:prstGeom>
        </p:spPr>
      </p:pic>
      <p:pic>
        <p:nvPicPr>
          <p:cNvPr id="3" name="Afbeelding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1112" y="3069719"/>
            <a:ext cx="9477375" cy="1009650"/>
          </a:xfrm>
          <a:prstGeom prst="rect">
            <a:avLst/>
          </a:prstGeom>
        </p:spPr>
      </p:pic>
      <p:pic>
        <p:nvPicPr>
          <p:cNvPr id="31" name="Picture 6" descr="Hand Drawn Arrow Icons - Download Free Vector Icons | Noun Project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849772">
            <a:off x="5801412" y="2510529"/>
            <a:ext cx="516777" cy="516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kstvak 6"/>
          <p:cNvSpPr txBox="1"/>
          <p:nvPr/>
        </p:nvSpPr>
        <p:spPr>
          <a:xfrm>
            <a:off x="4653643" y="574023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nl-BE" dirty="0"/>
          </a:p>
        </p:txBody>
      </p:sp>
      <p:sp>
        <p:nvSpPr>
          <p:cNvPr id="33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err="1" smtClean="0"/>
              <a:t>Anoek</a:t>
            </a:r>
            <a:r>
              <a:rPr lang="nl-BE" sz="1400" dirty="0" smtClean="0"/>
              <a:t> </a:t>
            </a:r>
            <a:r>
              <a:rPr lang="nl-BE" sz="1400" dirty="0" err="1" smtClean="0"/>
              <a:t>Strumane</a:t>
            </a:r>
            <a:endParaRPr lang="nl-BE" sz="800" dirty="0"/>
          </a:p>
        </p:txBody>
      </p:sp>
      <p:pic>
        <p:nvPicPr>
          <p:cNvPr id="34" name="Picture 6" descr="Hand Drawn Arrow Icons - Download Free Vector Icons | Noun Project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849772">
            <a:off x="5654129" y="4239518"/>
            <a:ext cx="516777" cy="516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kstvak 18"/>
          <p:cNvSpPr txBox="1"/>
          <p:nvPr/>
        </p:nvSpPr>
        <p:spPr>
          <a:xfrm>
            <a:off x="6202408" y="2579937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Cleaning</a:t>
            </a:r>
            <a:endParaRPr lang="nl-BE" dirty="0"/>
          </a:p>
        </p:txBody>
      </p:sp>
      <p:sp>
        <p:nvSpPr>
          <p:cNvPr id="20" name="Tekstvak 19"/>
          <p:cNvSpPr txBox="1"/>
          <p:nvPr/>
        </p:nvSpPr>
        <p:spPr>
          <a:xfrm>
            <a:off x="6105503" y="4313240"/>
            <a:ext cx="15744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Lemmatization</a:t>
            </a:r>
            <a:endParaRPr lang="nl-BE" dirty="0"/>
          </a:p>
        </p:txBody>
      </p:sp>
      <p:sp>
        <p:nvSpPr>
          <p:cNvPr id="2048" name="Tekstvak 2047"/>
          <p:cNvSpPr txBox="1"/>
          <p:nvPr/>
        </p:nvSpPr>
        <p:spPr>
          <a:xfrm>
            <a:off x="6563964" y="4598815"/>
            <a:ext cx="39248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 smtClean="0"/>
              <a:t>Removing plurals, conjugations </a:t>
            </a:r>
            <a:r>
              <a:rPr lang="en-GB" sz="1400" dirty="0" smtClean="0">
                <a:sym typeface="Wingdings" panose="05000000000000000000" pitchFamily="2" charset="2"/>
              </a:rPr>
              <a:t> smaller </a:t>
            </a:r>
            <a:r>
              <a:rPr lang="en-GB" sz="1400" dirty="0" err="1" smtClean="0">
                <a:sym typeface="Wingdings" panose="05000000000000000000" pitchFamily="2" charset="2"/>
              </a:rPr>
              <a:t>BoW</a:t>
            </a:r>
            <a:endParaRPr lang="nl-BE" sz="1400" dirty="0"/>
          </a:p>
        </p:txBody>
      </p:sp>
      <p:pic>
        <p:nvPicPr>
          <p:cNvPr id="37" name="Afbeelding 3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5666" y="4893021"/>
            <a:ext cx="1228265" cy="1411503"/>
          </a:xfrm>
          <a:prstGeom prst="rect">
            <a:avLst/>
          </a:prstGeom>
        </p:spPr>
      </p:pic>
      <p:sp>
        <p:nvSpPr>
          <p:cNvPr id="38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EDA</a:t>
            </a:r>
            <a:r>
              <a:rPr lang="en-GB" sz="1400" b="1" cap="none" dirty="0" smtClean="0"/>
              <a:t> </a:t>
            </a:r>
            <a:r>
              <a:rPr lang="en-GB" sz="1400" cap="none" dirty="0" smtClean="0"/>
              <a:t>– </a:t>
            </a:r>
            <a:r>
              <a:rPr lang="en-GB" sz="1600" b="1" cap="none" dirty="0" smtClean="0"/>
              <a:t>Cleaning</a:t>
            </a:r>
            <a:r>
              <a:rPr lang="en-GB" sz="1600" cap="none" dirty="0" smtClean="0"/>
              <a:t> </a:t>
            </a:r>
            <a:r>
              <a:rPr lang="en-GB" sz="1400" cap="none" dirty="0"/>
              <a:t>– Results SVM – Results RF – Conclusions – Sprint 2 – Sprint 3</a:t>
            </a:r>
            <a:endParaRPr lang="nl-BE" sz="1400" cap="none" dirty="0"/>
          </a:p>
        </p:txBody>
      </p:sp>
      <p:pic>
        <p:nvPicPr>
          <p:cNvPr id="6146" name="Picture 2" descr="Data cleaning - Free computer icons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993" y="269123"/>
            <a:ext cx="754431" cy="75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4168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048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50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143427" y="29887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tx1"/>
                </a:solidFill>
              </a:rPr>
              <a:t>Future work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 smtClean="0">
                <a:solidFill>
                  <a:schemeClr val="tx1"/>
                </a:solidFill>
              </a:rPr>
              <a:t>  Remove even more stop words?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>
                <a:solidFill>
                  <a:schemeClr val="tx1"/>
                </a:solidFill>
              </a:rPr>
              <a:t> </a:t>
            </a:r>
            <a:r>
              <a:rPr lang="en-GB" sz="2200" dirty="0" smtClean="0">
                <a:solidFill>
                  <a:schemeClr val="tx1"/>
                </a:solidFill>
              </a:rPr>
              <a:t> Attempt t-SNE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>
                <a:solidFill>
                  <a:schemeClr val="tx1"/>
                </a:solidFill>
              </a:rPr>
              <a:t> </a:t>
            </a:r>
            <a:r>
              <a:rPr lang="en-GB" sz="2200" dirty="0" smtClean="0">
                <a:solidFill>
                  <a:schemeClr val="tx1"/>
                </a:solidFill>
              </a:rPr>
              <a:t> Tweak certain parameters of the model, such as alpha &amp; eta, iterations, passes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>
                <a:solidFill>
                  <a:schemeClr val="tx1"/>
                </a:solidFill>
              </a:rPr>
              <a:t> </a:t>
            </a:r>
            <a:r>
              <a:rPr lang="en-GB" sz="2200" dirty="0" smtClean="0">
                <a:solidFill>
                  <a:schemeClr val="tx1"/>
                </a:solidFill>
              </a:rPr>
              <a:t> Use different scoring measure for the model (e.g. U mass instead of </a:t>
            </a:r>
            <a:r>
              <a:rPr lang="en-GB" sz="2200" dirty="0" err="1" smtClean="0">
                <a:solidFill>
                  <a:schemeClr val="tx1"/>
                </a:solidFill>
              </a:rPr>
              <a:t>c_v</a:t>
            </a:r>
            <a:r>
              <a:rPr lang="en-GB" sz="2200" dirty="0" smtClean="0">
                <a:solidFill>
                  <a:schemeClr val="tx1"/>
                </a:solidFill>
              </a:rPr>
              <a:t>)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>
                <a:solidFill>
                  <a:schemeClr val="tx1"/>
                </a:solidFill>
              </a:rPr>
              <a:t> </a:t>
            </a:r>
            <a:r>
              <a:rPr lang="en-GB" sz="2200" dirty="0" smtClean="0">
                <a:solidFill>
                  <a:schemeClr val="tx1"/>
                </a:solidFill>
              </a:rPr>
              <a:t> Use ‘Mallet’ as a wrapper: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dirty="0" smtClean="0">
                <a:solidFill>
                  <a:schemeClr val="tx1"/>
                </a:solidFill>
              </a:rPr>
              <a:t> Gensim provides wrapper to implement Mallet’s LDA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dirty="0" smtClean="0">
                <a:solidFill>
                  <a:schemeClr val="tx1"/>
                </a:solidFill>
              </a:rPr>
              <a:t> Could potentially increase </a:t>
            </a:r>
            <a:r>
              <a:rPr lang="en-GB" sz="1800" dirty="0" err="1" smtClean="0">
                <a:solidFill>
                  <a:schemeClr val="tx1"/>
                </a:solidFill>
              </a:rPr>
              <a:t>c_v</a:t>
            </a:r>
            <a:endParaRPr lang="en-GB" sz="1800" dirty="0" smtClean="0">
              <a:solidFill>
                <a:schemeClr val="tx1"/>
              </a:solidFill>
            </a:endParaRPr>
          </a:p>
          <a:p>
            <a:pPr lvl="2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sz="1800" dirty="0">
              <a:solidFill>
                <a:schemeClr val="tx1"/>
              </a:solidFill>
            </a:endParaRPr>
          </a:p>
        </p:txBody>
      </p:sp>
      <p:sp>
        <p:nvSpPr>
          <p:cNvPr id="1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smtClean="0"/>
              <a:t>Bryan Van Huyneghem</a:t>
            </a:r>
            <a:endParaRPr lang="nl-BE" sz="800" dirty="0"/>
          </a:p>
        </p:txBody>
      </p:sp>
      <p:sp>
        <p:nvSpPr>
          <p:cNvPr id="19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b="1" i="1" dirty="0">
              <a:solidFill>
                <a:schemeClr val="tx1"/>
              </a:solidFill>
            </a:endParaRPr>
          </a:p>
        </p:txBody>
      </p:sp>
      <p:sp>
        <p:nvSpPr>
          <p:cNvPr id="14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Sprint 1 – Sprint 2 </a:t>
            </a:r>
            <a:r>
              <a:rPr lang="en-GB" sz="1200" cap="none" dirty="0"/>
              <a:t>– </a:t>
            </a:r>
            <a:r>
              <a:rPr lang="en-GB" sz="1400" cap="none" dirty="0" smtClean="0"/>
              <a:t>Pre-processing</a:t>
            </a:r>
            <a:r>
              <a:rPr lang="en-GB" sz="1400" b="1" cap="none" dirty="0" smtClean="0"/>
              <a:t> </a:t>
            </a:r>
            <a:r>
              <a:rPr lang="en-GB" sz="1400" cap="none" dirty="0" smtClean="0"/>
              <a:t>– </a:t>
            </a:r>
            <a:r>
              <a:rPr lang="en-GB" sz="1600" b="1" cap="none" dirty="0"/>
              <a:t>LDA</a:t>
            </a:r>
            <a:r>
              <a:rPr lang="en-GB" sz="1600" cap="none" dirty="0"/>
              <a:t> </a:t>
            </a:r>
            <a:r>
              <a:rPr lang="en-GB" sz="1400" cap="none" dirty="0"/>
              <a:t>– </a:t>
            </a:r>
            <a:r>
              <a:rPr lang="en-GB" sz="1400" cap="none" dirty="0" smtClean="0"/>
              <a:t>BERT</a:t>
            </a:r>
            <a:endParaRPr lang="nl-BE" sz="1400" cap="none" dirty="0"/>
          </a:p>
        </p:txBody>
      </p:sp>
    </p:spTree>
    <p:extLst>
      <p:ext uri="{BB962C8B-B14F-4D97-AF65-F5344CB8AC3E}">
        <p14:creationId xmlns:p14="http://schemas.microsoft.com/office/powerpoint/2010/main" val="2682702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51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143427" y="29887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tx1"/>
                </a:solidFill>
              </a:rPr>
              <a:t>BERT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 smtClean="0">
                <a:solidFill>
                  <a:schemeClr val="tx1"/>
                </a:solidFill>
              </a:rPr>
              <a:t>  </a:t>
            </a:r>
            <a:r>
              <a:rPr lang="en-GB" sz="2200" b="1" dirty="0" smtClean="0">
                <a:solidFill>
                  <a:schemeClr val="tx1"/>
                </a:solidFill>
              </a:rPr>
              <a:t>B</a:t>
            </a:r>
            <a:r>
              <a:rPr lang="en-GB" sz="2200" dirty="0" smtClean="0">
                <a:solidFill>
                  <a:schemeClr val="tx1"/>
                </a:solidFill>
              </a:rPr>
              <a:t>idirectional </a:t>
            </a:r>
            <a:r>
              <a:rPr lang="en-GB" sz="2200" b="1" dirty="0" smtClean="0">
                <a:solidFill>
                  <a:schemeClr val="tx1"/>
                </a:solidFill>
              </a:rPr>
              <a:t>E</a:t>
            </a:r>
            <a:r>
              <a:rPr lang="en-GB" sz="2200" dirty="0" smtClean="0">
                <a:solidFill>
                  <a:schemeClr val="tx1"/>
                </a:solidFill>
              </a:rPr>
              <a:t>ncoder </a:t>
            </a:r>
            <a:r>
              <a:rPr lang="en-GB" sz="2200" b="1" dirty="0" smtClean="0">
                <a:solidFill>
                  <a:schemeClr val="tx1"/>
                </a:solidFill>
              </a:rPr>
              <a:t>R</a:t>
            </a:r>
            <a:r>
              <a:rPr lang="en-GB" sz="2200" dirty="0" smtClean="0">
                <a:solidFill>
                  <a:schemeClr val="tx1"/>
                </a:solidFill>
              </a:rPr>
              <a:t>epresentations from </a:t>
            </a:r>
            <a:r>
              <a:rPr lang="en-GB" sz="2200" b="1" dirty="0" smtClean="0">
                <a:solidFill>
                  <a:schemeClr val="tx1"/>
                </a:solidFill>
              </a:rPr>
              <a:t>T</a:t>
            </a:r>
            <a:r>
              <a:rPr lang="en-GB" sz="2200" dirty="0" smtClean="0">
                <a:solidFill>
                  <a:schemeClr val="tx1"/>
                </a:solidFill>
              </a:rPr>
              <a:t>ransformers (Devlin et al., 2019)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 smtClean="0">
                <a:solidFill>
                  <a:schemeClr val="tx1"/>
                </a:solidFill>
              </a:rPr>
              <a:t>  </a:t>
            </a:r>
            <a:r>
              <a:rPr lang="en-GB" sz="2200" dirty="0">
                <a:solidFill>
                  <a:schemeClr val="tx1"/>
                </a:solidFill>
              </a:rPr>
              <a:t>Deep neural network </a:t>
            </a:r>
            <a:r>
              <a:rPr lang="en-GB" sz="2200" dirty="0" smtClean="0">
                <a:solidFill>
                  <a:schemeClr val="tx1"/>
                </a:solidFill>
              </a:rPr>
              <a:t>based technique for NLP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>
                <a:solidFill>
                  <a:schemeClr val="tx1"/>
                </a:solidFill>
              </a:rPr>
              <a:t> </a:t>
            </a:r>
            <a:r>
              <a:rPr lang="en-GB" sz="2200" dirty="0" smtClean="0">
                <a:solidFill>
                  <a:schemeClr val="tx1"/>
                </a:solidFill>
              </a:rPr>
              <a:t> Word </a:t>
            </a:r>
            <a:r>
              <a:rPr lang="en-GB" sz="2200" dirty="0" err="1" smtClean="0">
                <a:solidFill>
                  <a:schemeClr val="tx1"/>
                </a:solidFill>
              </a:rPr>
              <a:t>embeddings</a:t>
            </a: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 smtClean="0">
                <a:solidFill>
                  <a:schemeClr val="tx1"/>
                </a:solidFill>
              </a:rPr>
              <a:t>  Pre-trained </a:t>
            </a:r>
            <a:r>
              <a:rPr lang="en-GB" sz="2200" dirty="0">
                <a:solidFill>
                  <a:schemeClr val="tx1"/>
                </a:solidFill>
              </a:rPr>
              <a:t>on: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tx1"/>
                </a:solidFill>
              </a:rPr>
              <a:t>Roughly 10,000 books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tx1"/>
                </a:solidFill>
              </a:rPr>
              <a:t>English Wikipedia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sz="2200" dirty="0" smtClean="0">
                <a:solidFill>
                  <a:schemeClr val="tx1"/>
                </a:solidFill>
              </a:rPr>
              <a:t>  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 smtClean="0">
                <a:solidFill>
                  <a:schemeClr val="tx1"/>
                </a:solidFill>
              </a:rPr>
              <a:t>  Fine-tune this model </a:t>
            </a:r>
            <a:r>
              <a:rPr lang="en-GB" sz="2200" dirty="0" smtClean="0">
                <a:solidFill>
                  <a:schemeClr val="tx1"/>
                </a:solidFill>
                <a:sym typeface="Wingdings" panose="05000000000000000000" pitchFamily="2" charset="2"/>
              </a:rPr>
              <a:t> Additional output layer</a:t>
            </a: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</p:txBody>
      </p:sp>
      <p:sp>
        <p:nvSpPr>
          <p:cNvPr id="1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smtClean="0"/>
              <a:t>Bryan Van Huyneghem</a:t>
            </a:r>
            <a:endParaRPr lang="nl-BE" sz="800" dirty="0"/>
          </a:p>
        </p:txBody>
      </p:sp>
      <p:sp>
        <p:nvSpPr>
          <p:cNvPr id="19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b="1" i="1" dirty="0">
              <a:solidFill>
                <a:schemeClr val="tx1"/>
              </a:solidFill>
            </a:endParaRPr>
          </a:p>
        </p:txBody>
      </p:sp>
      <p:sp>
        <p:nvSpPr>
          <p:cNvPr id="14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Sprint 1 – Sprint 2 </a:t>
            </a:r>
            <a:r>
              <a:rPr lang="en-GB" sz="1200" cap="none" dirty="0"/>
              <a:t>– </a:t>
            </a:r>
            <a:r>
              <a:rPr lang="en-GB" sz="1400" cap="none" dirty="0" smtClean="0"/>
              <a:t>Pre-processing</a:t>
            </a:r>
            <a:r>
              <a:rPr lang="en-GB" sz="1400" b="1" cap="none" dirty="0" smtClean="0"/>
              <a:t> </a:t>
            </a:r>
            <a:r>
              <a:rPr lang="en-GB" sz="1400" cap="none" dirty="0" smtClean="0"/>
              <a:t>– </a:t>
            </a:r>
            <a:r>
              <a:rPr lang="en-GB" sz="1400" cap="none" dirty="0"/>
              <a:t>LDA – </a:t>
            </a:r>
            <a:r>
              <a:rPr lang="en-GB" sz="1600" b="1" cap="none" dirty="0" smtClean="0"/>
              <a:t>BERT</a:t>
            </a:r>
            <a:endParaRPr lang="nl-BE" sz="1400" b="1" cap="none" dirty="0"/>
          </a:p>
        </p:txBody>
      </p:sp>
      <p:pic>
        <p:nvPicPr>
          <p:cNvPr id="2050" name="Picture 2" descr="https://miro.medium.com/max/300/0*2XpE-VjhhLGkFDYg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5527" y="2170633"/>
            <a:ext cx="28575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5289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52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143427" y="29887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tx1"/>
                </a:solidFill>
              </a:rPr>
              <a:t>BERT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>
                <a:solidFill>
                  <a:schemeClr val="tx1"/>
                </a:solidFill>
              </a:rPr>
              <a:t> </a:t>
            </a:r>
            <a:r>
              <a:rPr lang="en-GB" sz="2200" dirty="0" smtClean="0">
                <a:solidFill>
                  <a:schemeClr val="tx1"/>
                </a:solidFill>
              </a:rPr>
              <a:t> Language model can learn from context based on surrounding words</a:t>
            </a:r>
          </a:p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dirty="0" smtClean="0">
                <a:solidFill>
                  <a:schemeClr val="tx1"/>
                </a:solidFill>
                <a:sym typeface="Wingdings" panose="05000000000000000000" pitchFamily="2" charset="2"/>
              </a:rPr>
              <a:t>	 Contextual model</a:t>
            </a: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 smtClean="0">
                <a:solidFill>
                  <a:schemeClr val="tx1"/>
                </a:solidFill>
              </a:rPr>
              <a:t>  Large &amp; </a:t>
            </a:r>
            <a:r>
              <a:rPr lang="en-GB" sz="2200" b="1" dirty="0" smtClean="0">
                <a:solidFill>
                  <a:schemeClr val="tx1"/>
                </a:solidFill>
              </a:rPr>
              <a:t>Base</a:t>
            </a:r>
            <a:r>
              <a:rPr lang="en-GB" sz="2200" dirty="0" smtClean="0">
                <a:solidFill>
                  <a:schemeClr val="tx1"/>
                </a:solidFill>
              </a:rPr>
              <a:t> (~ 30K ‘words’)</a:t>
            </a:r>
            <a:endParaRPr lang="en-GB" sz="2200" b="1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b="1" dirty="0" smtClean="0">
                <a:solidFill>
                  <a:schemeClr val="tx1"/>
                </a:solidFill>
              </a:rPr>
              <a:t>  </a:t>
            </a:r>
            <a:r>
              <a:rPr lang="en-GB" sz="2200" dirty="0" smtClean="0">
                <a:solidFill>
                  <a:schemeClr val="tx1"/>
                </a:solidFill>
              </a:rPr>
              <a:t>We can use BERT for:</a:t>
            </a: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b="1" dirty="0" smtClean="0">
                <a:solidFill>
                  <a:schemeClr val="tx1"/>
                </a:solidFill>
              </a:rPr>
              <a:t>Classification</a:t>
            </a:r>
            <a:r>
              <a:rPr lang="en-GB" sz="1800" dirty="0" smtClean="0">
                <a:solidFill>
                  <a:schemeClr val="tx1"/>
                </a:solidFill>
              </a:rPr>
              <a:t> (supervised learning)</a:t>
            </a:r>
            <a:endParaRPr lang="en-GB" sz="1800" b="1" dirty="0" smtClean="0">
              <a:solidFill>
                <a:schemeClr val="tx1"/>
              </a:solidFill>
            </a:endParaRP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dirty="0" smtClean="0">
                <a:solidFill>
                  <a:schemeClr val="tx1"/>
                </a:solidFill>
              </a:rPr>
              <a:t>Named Entity Recognition</a:t>
            </a: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dirty="0" smtClean="0">
                <a:solidFill>
                  <a:schemeClr val="tx1"/>
                </a:solidFill>
              </a:rPr>
              <a:t>Part of Speech Tagging</a:t>
            </a: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dirty="0" smtClean="0">
                <a:solidFill>
                  <a:schemeClr val="tx1"/>
                </a:solidFill>
              </a:rPr>
              <a:t>Question Answering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 smtClean="0">
                <a:solidFill>
                  <a:schemeClr val="tx1"/>
                </a:solidFill>
              </a:rPr>
              <a:t>  </a:t>
            </a:r>
            <a:r>
              <a:rPr lang="en-GB" sz="2200" b="1" dirty="0" smtClean="0">
                <a:solidFill>
                  <a:schemeClr val="tx1"/>
                </a:solidFill>
              </a:rPr>
              <a:t>Hugging Face </a:t>
            </a:r>
            <a:r>
              <a:rPr lang="en-GB" sz="2200" dirty="0" smtClean="0">
                <a:solidFill>
                  <a:schemeClr val="tx1"/>
                </a:solidFill>
              </a:rPr>
              <a:t>implementation of BERT using </a:t>
            </a:r>
            <a:r>
              <a:rPr lang="en-GB" sz="2200" b="1" dirty="0" err="1" smtClean="0">
                <a:solidFill>
                  <a:schemeClr val="tx1"/>
                </a:solidFill>
              </a:rPr>
              <a:t>PyTorch</a:t>
            </a:r>
            <a:endParaRPr lang="en-GB" sz="2200" b="1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b="1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b="1" dirty="0" smtClean="0">
                <a:solidFill>
                  <a:schemeClr val="tx1"/>
                </a:solidFill>
              </a:rPr>
              <a:t>  Google </a:t>
            </a:r>
            <a:r>
              <a:rPr lang="en-GB" sz="2200" b="1" dirty="0" err="1" smtClean="0">
                <a:solidFill>
                  <a:schemeClr val="tx1"/>
                </a:solidFill>
              </a:rPr>
              <a:t>Colab</a:t>
            </a:r>
            <a:endParaRPr lang="en-GB" sz="2200" b="1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</p:txBody>
      </p:sp>
      <p:sp>
        <p:nvSpPr>
          <p:cNvPr id="1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smtClean="0"/>
              <a:t>Bryan Van Huyneghem</a:t>
            </a:r>
            <a:endParaRPr lang="nl-BE" sz="800" dirty="0"/>
          </a:p>
        </p:txBody>
      </p:sp>
      <p:sp>
        <p:nvSpPr>
          <p:cNvPr id="19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b="1" i="1" dirty="0">
              <a:solidFill>
                <a:schemeClr val="tx1"/>
              </a:solidFill>
            </a:endParaRPr>
          </a:p>
        </p:txBody>
      </p:sp>
      <p:sp>
        <p:nvSpPr>
          <p:cNvPr id="14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Sprint 1 – Sprint 2 </a:t>
            </a:r>
            <a:r>
              <a:rPr lang="en-GB" sz="1200" cap="none" dirty="0"/>
              <a:t>– </a:t>
            </a:r>
            <a:r>
              <a:rPr lang="en-GB" sz="1400" cap="none" dirty="0" smtClean="0"/>
              <a:t>Pre-processing</a:t>
            </a:r>
            <a:r>
              <a:rPr lang="en-GB" sz="1400" b="1" cap="none" dirty="0" smtClean="0"/>
              <a:t> </a:t>
            </a:r>
            <a:r>
              <a:rPr lang="en-GB" sz="1400" cap="none" dirty="0" smtClean="0"/>
              <a:t>– </a:t>
            </a:r>
            <a:r>
              <a:rPr lang="en-GB" sz="1400" cap="none" dirty="0"/>
              <a:t>LDA – </a:t>
            </a:r>
            <a:r>
              <a:rPr lang="en-GB" sz="1600" b="1" cap="none" dirty="0" smtClean="0"/>
              <a:t>BERT</a:t>
            </a:r>
            <a:endParaRPr lang="nl-BE" sz="1400" b="1" cap="none" dirty="0"/>
          </a:p>
        </p:txBody>
      </p:sp>
      <p:cxnSp>
        <p:nvCxnSpPr>
          <p:cNvPr id="3" name="Rechte verbindingslijn met pijl 2"/>
          <p:cNvCxnSpPr/>
          <p:nvPr/>
        </p:nvCxnSpPr>
        <p:spPr>
          <a:xfrm flipH="1">
            <a:off x="5298394" y="3264493"/>
            <a:ext cx="6922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2" descr="https://miro.medium.com/max/300/0*2XpE-VjhhLGkFDYg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3518" y="226086"/>
            <a:ext cx="574018" cy="765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Afbeelding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0439" y="5160190"/>
            <a:ext cx="542925" cy="48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063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53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143427" y="29887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tx1"/>
                </a:solidFill>
              </a:rPr>
              <a:t>BERT’s vocabulary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 smtClean="0">
                <a:solidFill>
                  <a:schemeClr val="tx1"/>
                </a:solidFill>
              </a:rPr>
              <a:t>  Distribution of word token length</a:t>
            </a: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</p:txBody>
      </p:sp>
      <p:sp>
        <p:nvSpPr>
          <p:cNvPr id="1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smtClean="0"/>
              <a:t>Bryan Van Huyneghem</a:t>
            </a:r>
            <a:endParaRPr lang="nl-BE" sz="800" dirty="0"/>
          </a:p>
        </p:txBody>
      </p:sp>
      <p:sp>
        <p:nvSpPr>
          <p:cNvPr id="19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b="1" i="1" dirty="0">
              <a:solidFill>
                <a:schemeClr val="tx1"/>
              </a:solidFill>
            </a:endParaRPr>
          </a:p>
        </p:txBody>
      </p:sp>
      <p:sp>
        <p:nvSpPr>
          <p:cNvPr id="14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Sprint 1 – Sprint 2 </a:t>
            </a:r>
            <a:r>
              <a:rPr lang="en-GB" sz="1200" cap="none" dirty="0"/>
              <a:t>– </a:t>
            </a:r>
            <a:r>
              <a:rPr lang="en-GB" sz="1400" cap="none" dirty="0" smtClean="0"/>
              <a:t>Pre-processing</a:t>
            </a:r>
            <a:r>
              <a:rPr lang="en-GB" sz="1400" b="1" cap="none" dirty="0" smtClean="0"/>
              <a:t> </a:t>
            </a:r>
            <a:r>
              <a:rPr lang="en-GB" sz="1400" cap="none" dirty="0" smtClean="0"/>
              <a:t>– </a:t>
            </a:r>
            <a:r>
              <a:rPr lang="en-GB" sz="1400" cap="none" dirty="0"/>
              <a:t>LDA – </a:t>
            </a:r>
            <a:r>
              <a:rPr lang="en-GB" sz="1600" b="1" cap="none" dirty="0" smtClean="0"/>
              <a:t>BERT</a:t>
            </a:r>
            <a:endParaRPr lang="nl-BE" sz="1400" b="1" cap="none" dirty="0"/>
          </a:p>
        </p:txBody>
      </p:sp>
      <p:pic>
        <p:nvPicPr>
          <p:cNvPr id="13" name="Picture 2" descr="https://miro.medium.com/max/300/0*2XpE-VjhhLGkFDYg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3518" y="226086"/>
            <a:ext cx="574018" cy="765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Afbeelding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0312" y="1911169"/>
            <a:ext cx="8244629" cy="4432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147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54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143427" y="29887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tx1"/>
                </a:solidFill>
              </a:rPr>
              <a:t>BERT’s vocabulary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 smtClean="0">
                <a:solidFill>
                  <a:schemeClr val="tx1"/>
                </a:solidFill>
              </a:rPr>
              <a:t>  Misspellings? </a:t>
            </a:r>
            <a:r>
              <a:rPr lang="en-GB" sz="2200" dirty="0" smtClean="0">
                <a:solidFill>
                  <a:schemeClr val="tx1"/>
                </a:solidFill>
                <a:sym typeface="Wingdings" panose="05000000000000000000" pitchFamily="2" charset="2"/>
              </a:rPr>
              <a:t> It would not appear so.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 smtClean="0">
                <a:solidFill>
                  <a:schemeClr val="tx1"/>
                </a:solidFill>
                <a:sym typeface="Wingdings" panose="05000000000000000000" pitchFamily="2" charset="2"/>
              </a:rPr>
              <a:t>  Contractions?  No. BERT’s tokenizer separates words that contain symbols/punctuation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en-GB" sz="2200" dirty="0" smtClean="0">
                <a:solidFill>
                  <a:schemeClr val="tx1"/>
                </a:solidFill>
                <a:sym typeface="Wingdings" panose="05000000000000000000" pitchFamily="2" charset="2"/>
              </a:rPr>
              <a:t> Names?  Use Gutenberg’s list of names </a:t>
            </a:r>
            <a:endParaRPr lang="en-GB" sz="220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>
                <a:solidFill>
                  <a:schemeClr val="tx1"/>
                </a:solidFill>
              </a:rPr>
              <a:t> </a:t>
            </a:r>
            <a:r>
              <a:rPr lang="en-GB" sz="2200" dirty="0" smtClean="0">
                <a:solidFill>
                  <a:schemeClr val="tx1"/>
                </a:solidFill>
              </a:rPr>
              <a:t> Numbers? Yes, although half of them appear to be dates.</a:t>
            </a:r>
            <a:r>
              <a:rPr lang="en-GB" sz="2200" dirty="0" smtClean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 smtClean="0">
                <a:solidFill>
                  <a:schemeClr val="tx1"/>
                </a:solidFill>
              </a:rPr>
              <a:t>  Symbols? Yes.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 smtClean="0">
                <a:solidFill>
                  <a:schemeClr val="tx1"/>
                </a:solidFill>
              </a:rPr>
              <a:t>  New words?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</p:txBody>
      </p:sp>
      <p:sp>
        <p:nvSpPr>
          <p:cNvPr id="1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smtClean="0"/>
              <a:t>Bryan Van Huyneghem</a:t>
            </a:r>
            <a:endParaRPr lang="nl-BE" sz="800" dirty="0"/>
          </a:p>
        </p:txBody>
      </p:sp>
      <p:sp>
        <p:nvSpPr>
          <p:cNvPr id="19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b="1" i="1" dirty="0">
              <a:solidFill>
                <a:schemeClr val="tx1"/>
              </a:solidFill>
            </a:endParaRPr>
          </a:p>
        </p:txBody>
      </p:sp>
      <p:sp>
        <p:nvSpPr>
          <p:cNvPr id="14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Sprint 1 – Sprint 2 </a:t>
            </a:r>
            <a:r>
              <a:rPr lang="en-GB" sz="1200" cap="none" dirty="0"/>
              <a:t>– </a:t>
            </a:r>
            <a:r>
              <a:rPr lang="en-GB" sz="1400" cap="none" dirty="0" smtClean="0"/>
              <a:t>Pre-processing</a:t>
            </a:r>
            <a:r>
              <a:rPr lang="en-GB" sz="1400" b="1" cap="none" dirty="0" smtClean="0"/>
              <a:t> </a:t>
            </a:r>
            <a:r>
              <a:rPr lang="en-GB" sz="1400" cap="none" dirty="0" smtClean="0"/>
              <a:t>– </a:t>
            </a:r>
            <a:r>
              <a:rPr lang="en-GB" sz="1400" cap="none" dirty="0"/>
              <a:t>LDA – </a:t>
            </a:r>
            <a:r>
              <a:rPr lang="en-GB" sz="1600" b="1" cap="none" dirty="0" smtClean="0"/>
              <a:t>BERT</a:t>
            </a:r>
            <a:endParaRPr lang="nl-BE" sz="1400" b="1" cap="none" dirty="0"/>
          </a:p>
        </p:txBody>
      </p:sp>
      <p:pic>
        <p:nvPicPr>
          <p:cNvPr id="13" name="Picture 2" descr="https://miro.medium.com/max/300/0*2XpE-VjhhLGkFDYg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3518" y="226086"/>
            <a:ext cx="574018" cy="765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Afbeelding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4381" y="2968525"/>
            <a:ext cx="4018299" cy="373217"/>
          </a:xfrm>
          <a:prstGeom prst="rect">
            <a:avLst/>
          </a:prstGeom>
        </p:spPr>
      </p:pic>
      <p:pic>
        <p:nvPicPr>
          <p:cNvPr id="4" name="Afbeelding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4381" y="3784263"/>
            <a:ext cx="4714875" cy="495300"/>
          </a:xfrm>
          <a:prstGeom prst="rect">
            <a:avLst/>
          </a:prstGeom>
        </p:spPr>
      </p:pic>
      <p:pic>
        <p:nvPicPr>
          <p:cNvPr id="16386" name="Picture 2" descr="BERT Vocabulary - Prakash PVSS - Medium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2881" y="4775430"/>
            <a:ext cx="2781300" cy="1228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6104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6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55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143427" y="29887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tx1"/>
                </a:solidFill>
              </a:rPr>
              <a:t>Fine-tuning BERT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 smtClean="0">
                <a:solidFill>
                  <a:schemeClr val="tx1"/>
                </a:solidFill>
              </a:rPr>
              <a:t>  BERT has its own Tokenizer due to special tags, such as [CLS] and [SEP].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 smtClean="0">
                <a:solidFill>
                  <a:schemeClr val="tx1"/>
                </a:solidFill>
              </a:rPr>
              <a:t>  Additional pre-processing: product consolidation &amp; more balancing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dirty="0" smtClean="0">
                <a:solidFill>
                  <a:schemeClr val="tx1"/>
                </a:solidFill>
              </a:rPr>
              <a:t>E.g. consolidate “Virtual currency” into “Money transfer, virtual currency, or money service.”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dirty="0" smtClean="0">
                <a:solidFill>
                  <a:schemeClr val="tx1"/>
                </a:solidFill>
              </a:rPr>
              <a:t>18 products </a:t>
            </a:r>
            <a:r>
              <a:rPr lang="en-GB" sz="1800" dirty="0" smtClean="0">
                <a:solidFill>
                  <a:schemeClr val="tx1"/>
                </a:solidFill>
                <a:sym typeface="Wingdings" panose="05000000000000000000" pitchFamily="2" charset="2"/>
              </a:rPr>
              <a:t> 13 products</a:t>
            </a:r>
            <a:endParaRPr lang="en-GB" sz="18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</p:txBody>
      </p:sp>
      <p:sp>
        <p:nvSpPr>
          <p:cNvPr id="1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smtClean="0"/>
              <a:t>Bryan Van Huyneghem</a:t>
            </a:r>
            <a:endParaRPr lang="nl-BE" sz="800" dirty="0"/>
          </a:p>
        </p:txBody>
      </p:sp>
      <p:sp>
        <p:nvSpPr>
          <p:cNvPr id="19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b="1" i="1" dirty="0">
              <a:solidFill>
                <a:schemeClr val="tx1"/>
              </a:solidFill>
            </a:endParaRPr>
          </a:p>
        </p:txBody>
      </p:sp>
      <p:sp>
        <p:nvSpPr>
          <p:cNvPr id="14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Sprint 1 – Sprint 2 </a:t>
            </a:r>
            <a:r>
              <a:rPr lang="en-GB" sz="1200" cap="none" dirty="0"/>
              <a:t>– </a:t>
            </a:r>
            <a:r>
              <a:rPr lang="en-GB" sz="1400" cap="none" dirty="0" smtClean="0"/>
              <a:t>Pre-processing</a:t>
            </a:r>
            <a:r>
              <a:rPr lang="en-GB" sz="1400" b="1" cap="none" dirty="0" smtClean="0"/>
              <a:t> </a:t>
            </a:r>
            <a:r>
              <a:rPr lang="en-GB" sz="1400" cap="none" dirty="0" smtClean="0"/>
              <a:t>– </a:t>
            </a:r>
            <a:r>
              <a:rPr lang="en-GB" sz="1400" cap="none" dirty="0"/>
              <a:t>LDA – </a:t>
            </a:r>
            <a:r>
              <a:rPr lang="en-GB" sz="1600" b="1" cap="none" dirty="0" smtClean="0"/>
              <a:t>BERT</a:t>
            </a:r>
            <a:endParaRPr lang="nl-BE" sz="1400" b="1" cap="none" dirty="0"/>
          </a:p>
        </p:txBody>
      </p:sp>
      <p:pic>
        <p:nvPicPr>
          <p:cNvPr id="13" name="Picture 2" descr="https://miro.medium.com/max/300/0*2XpE-VjhhLGkFDYg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3518" y="226086"/>
            <a:ext cx="574018" cy="765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Afbeelding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3643" y="3073804"/>
            <a:ext cx="5369875" cy="2871620"/>
          </a:xfrm>
          <a:prstGeom prst="rect">
            <a:avLst/>
          </a:prstGeom>
        </p:spPr>
      </p:pic>
      <p:sp>
        <p:nvSpPr>
          <p:cNvPr id="7" name="Rechteraccolade 6"/>
          <p:cNvSpPr/>
          <p:nvPr/>
        </p:nvSpPr>
        <p:spPr>
          <a:xfrm rot="16200000">
            <a:off x="9520016" y="4742916"/>
            <a:ext cx="319184" cy="48711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8" name="Tekstvak 7"/>
          <p:cNvSpPr txBox="1"/>
          <p:nvPr/>
        </p:nvSpPr>
        <p:spPr>
          <a:xfrm>
            <a:off x="9356148" y="4509614"/>
            <a:ext cx="1799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Still questionable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325791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56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143427" y="29887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tx1"/>
                </a:solidFill>
              </a:rPr>
              <a:t>Fine-tuning BERT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 smtClean="0">
                <a:solidFill>
                  <a:schemeClr val="tx1"/>
                </a:solidFill>
              </a:rPr>
              <a:t>  BERT has its own Tokenizer due to special tags, such as [CLS] and [SEP].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</p:txBody>
      </p:sp>
      <p:sp>
        <p:nvSpPr>
          <p:cNvPr id="1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smtClean="0"/>
              <a:t>Bryan Van Huyneghem</a:t>
            </a:r>
            <a:endParaRPr lang="nl-BE" sz="800" dirty="0"/>
          </a:p>
        </p:txBody>
      </p:sp>
      <p:sp>
        <p:nvSpPr>
          <p:cNvPr id="19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b="1" i="1" dirty="0">
              <a:solidFill>
                <a:schemeClr val="tx1"/>
              </a:solidFill>
            </a:endParaRPr>
          </a:p>
        </p:txBody>
      </p:sp>
      <p:sp>
        <p:nvSpPr>
          <p:cNvPr id="14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Sprint 1 – Sprint 2 </a:t>
            </a:r>
            <a:r>
              <a:rPr lang="en-GB" sz="1200" cap="none" dirty="0"/>
              <a:t>– </a:t>
            </a:r>
            <a:r>
              <a:rPr lang="en-GB" sz="1400" cap="none" dirty="0" smtClean="0"/>
              <a:t>Pre-processing</a:t>
            </a:r>
            <a:r>
              <a:rPr lang="en-GB" sz="1400" b="1" cap="none" dirty="0" smtClean="0"/>
              <a:t> </a:t>
            </a:r>
            <a:r>
              <a:rPr lang="en-GB" sz="1400" cap="none" dirty="0" smtClean="0"/>
              <a:t>– </a:t>
            </a:r>
            <a:r>
              <a:rPr lang="en-GB" sz="1400" cap="none" dirty="0"/>
              <a:t>LDA – </a:t>
            </a:r>
            <a:r>
              <a:rPr lang="en-GB" sz="1600" b="1" cap="none" dirty="0" smtClean="0"/>
              <a:t>BERT</a:t>
            </a:r>
            <a:endParaRPr lang="nl-BE" sz="1400" b="1" cap="none" dirty="0"/>
          </a:p>
        </p:txBody>
      </p:sp>
      <p:pic>
        <p:nvPicPr>
          <p:cNvPr id="13" name="Picture 2" descr="https://miro.medium.com/max/300/0*2XpE-VjhhLGkFDYg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3518" y="226086"/>
            <a:ext cx="574018" cy="765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Afbeelding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7076" y="2010192"/>
            <a:ext cx="8538807" cy="4154245"/>
          </a:xfrm>
          <a:prstGeom prst="rect">
            <a:avLst/>
          </a:prstGeom>
        </p:spPr>
      </p:pic>
      <p:sp>
        <p:nvSpPr>
          <p:cNvPr id="4" name="Linkeraccolade 3"/>
          <p:cNvSpPr/>
          <p:nvPr/>
        </p:nvSpPr>
        <p:spPr>
          <a:xfrm>
            <a:off x="1615155" y="3204673"/>
            <a:ext cx="153824" cy="1623701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5" name="Tekstvak 4"/>
          <p:cNvSpPr txBox="1"/>
          <p:nvPr/>
        </p:nvSpPr>
        <p:spPr>
          <a:xfrm>
            <a:off x="105992" y="346017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232140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57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143427" y="29887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tx1"/>
                </a:solidFill>
              </a:rPr>
              <a:t>Fine-tuning BERT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 smtClean="0">
                <a:solidFill>
                  <a:schemeClr val="tx1"/>
                </a:solidFill>
              </a:rPr>
              <a:t>  Additional pre-processing: data set cleaning </a:t>
            </a:r>
            <a:r>
              <a:rPr lang="en-GB" sz="2200" dirty="0" smtClean="0">
                <a:solidFill>
                  <a:schemeClr val="tx1"/>
                </a:solidFill>
                <a:sym typeface="Wingdings" panose="05000000000000000000" pitchFamily="2" charset="2"/>
              </a:rPr>
              <a:t> 3 versions</a:t>
            </a:r>
          </a:p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2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b="1" dirty="0" smtClean="0">
                <a:solidFill>
                  <a:schemeClr val="tx1"/>
                </a:solidFill>
              </a:rPr>
              <a:t>Version 1: Fully cleaned </a:t>
            </a:r>
            <a:r>
              <a:rPr lang="en-GB" sz="1600" dirty="0" smtClean="0">
                <a:solidFill>
                  <a:schemeClr val="tx1"/>
                </a:solidFill>
              </a:rPr>
              <a:t>(lowercasing, removing URLs, removing censored words (XXXX), removing dates, removing all symbols, removing numbers, normalising spaces)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sz="1800" dirty="0" smtClean="0">
              <a:solidFill>
                <a:schemeClr val="tx1"/>
              </a:solidFill>
            </a:endParaRPr>
          </a:p>
          <a:p>
            <a:pPr lvl="2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b="1" dirty="0" smtClean="0">
                <a:solidFill>
                  <a:schemeClr val="tx1"/>
                </a:solidFill>
              </a:rPr>
              <a:t>Version 2: Nearly fully cleaned </a:t>
            </a:r>
            <a:r>
              <a:rPr lang="en-GB" sz="1600" dirty="0" smtClean="0">
                <a:solidFill>
                  <a:schemeClr val="tx1"/>
                </a:solidFill>
              </a:rPr>
              <a:t>(lowercasing, removing URLs, removing censored words (XXXX), removing symbols except for punctuation, removing decimal point in number, normalising spaces)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sz="1600" dirty="0" smtClean="0">
              <a:solidFill>
                <a:schemeClr val="tx1"/>
              </a:solidFill>
            </a:endParaRPr>
          </a:p>
          <a:p>
            <a:pPr lvl="2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b="1" dirty="0" smtClean="0">
                <a:solidFill>
                  <a:schemeClr val="tx1"/>
                </a:solidFill>
              </a:rPr>
              <a:t>Version 3: Partially cleaned </a:t>
            </a:r>
            <a:r>
              <a:rPr lang="en-GB" sz="1600" dirty="0" smtClean="0">
                <a:solidFill>
                  <a:schemeClr val="tx1"/>
                </a:solidFill>
              </a:rPr>
              <a:t>(basic cleaning: lowercasing, removing URLs, removing newlines &amp; tabs, normalising spaces)</a:t>
            </a:r>
            <a:endParaRPr lang="en-GB" sz="16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</p:txBody>
      </p:sp>
      <p:sp>
        <p:nvSpPr>
          <p:cNvPr id="1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smtClean="0"/>
              <a:t>Bryan Van Huyneghem</a:t>
            </a:r>
            <a:endParaRPr lang="nl-BE" sz="800" dirty="0"/>
          </a:p>
        </p:txBody>
      </p:sp>
      <p:sp>
        <p:nvSpPr>
          <p:cNvPr id="19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b="1" i="1" dirty="0">
              <a:solidFill>
                <a:schemeClr val="tx1"/>
              </a:solidFill>
            </a:endParaRPr>
          </a:p>
        </p:txBody>
      </p:sp>
      <p:sp>
        <p:nvSpPr>
          <p:cNvPr id="14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Sprint 1 – Sprint 2 </a:t>
            </a:r>
            <a:r>
              <a:rPr lang="en-GB" sz="1200" cap="none" dirty="0"/>
              <a:t>– </a:t>
            </a:r>
            <a:r>
              <a:rPr lang="en-GB" sz="1400" cap="none" dirty="0" smtClean="0"/>
              <a:t>Pre-processing</a:t>
            </a:r>
            <a:r>
              <a:rPr lang="en-GB" sz="1400" b="1" cap="none" dirty="0" smtClean="0"/>
              <a:t> </a:t>
            </a:r>
            <a:r>
              <a:rPr lang="en-GB" sz="1400" cap="none" dirty="0" smtClean="0"/>
              <a:t>– </a:t>
            </a:r>
            <a:r>
              <a:rPr lang="en-GB" sz="1400" cap="none" dirty="0"/>
              <a:t>LDA – </a:t>
            </a:r>
            <a:r>
              <a:rPr lang="en-GB" sz="1600" b="1" cap="none" dirty="0" smtClean="0"/>
              <a:t>BERT</a:t>
            </a:r>
            <a:endParaRPr lang="nl-BE" sz="1400" b="1" cap="none" dirty="0"/>
          </a:p>
        </p:txBody>
      </p:sp>
      <p:pic>
        <p:nvPicPr>
          <p:cNvPr id="13" name="Picture 2" descr="https://miro.medium.com/max/300/0*2XpE-VjhhLGkFDYg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3518" y="226086"/>
            <a:ext cx="574018" cy="765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0982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58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143427" y="29887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tx1"/>
                </a:solidFill>
              </a:rPr>
              <a:t>Original </a:t>
            </a:r>
            <a:r>
              <a:rPr lang="en-GB" b="1" i="1" dirty="0" smtClean="0">
                <a:solidFill>
                  <a:schemeClr val="tx1"/>
                </a:solidFill>
              </a:rPr>
              <a:t>narrative</a:t>
            </a:r>
            <a:endParaRPr lang="nl-BE" b="1" i="1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dirty="0" smtClean="0">
                <a:solidFill>
                  <a:schemeClr val="tx1"/>
                </a:solidFill>
              </a:rPr>
              <a:t>  </a:t>
            </a:r>
            <a:endParaRPr lang="en-GB" sz="18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</p:txBody>
      </p:sp>
      <p:sp>
        <p:nvSpPr>
          <p:cNvPr id="1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smtClean="0"/>
              <a:t>Bryan Van Huyneghem</a:t>
            </a:r>
            <a:endParaRPr lang="nl-BE" sz="800" dirty="0"/>
          </a:p>
        </p:txBody>
      </p:sp>
      <p:sp>
        <p:nvSpPr>
          <p:cNvPr id="19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b="1" i="1" dirty="0">
              <a:solidFill>
                <a:schemeClr val="tx1"/>
              </a:solidFill>
            </a:endParaRPr>
          </a:p>
        </p:txBody>
      </p:sp>
      <p:sp>
        <p:nvSpPr>
          <p:cNvPr id="14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Sprint 1 – Sprint 2 </a:t>
            </a:r>
            <a:r>
              <a:rPr lang="en-GB" sz="1200" cap="none" dirty="0"/>
              <a:t>– </a:t>
            </a:r>
            <a:r>
              <a:rPr lang="en-GB" sz="1400" cap="none" dirty="0" smtClean="0"/>
              <a:t>Pre-processing</a:t>
            </a:r>
            <a:r>
              <a:rPr lang="en-GB" sz="1400" b="1" cap="none" dirty="0" smtClean="0"/>
              <a:t> </a:t>
            </a:r>
            <a:r>
              <a:rPr lang="en-GB" sz="1400" cap="none" dirty="0" smtClean="0"/>
              <a:t>– </a:t>
            </a:r>
            <a:r>
              <a:rPr lang="en-GB" sz="1400" cap="none" dirty="0"/>
              <a:t>LDA – </a:t>
            </a:r>
            <a:r>
              <a:rPr lang="en-GB" sz="1600" b="1" cap="none" dirty="0" smtClean="0"/>
              <a:t>BERT</a:t>
            </a:r>
            <a:endParaRPr lang="nl-BE" sz="1400" b="1" cap="none" dirty="0"/>
          </a:p>
        </p:txBody>
      </p:sp>
      <p:pic>
        <p:nvPicPr>
          <p:cNvPr id="13" name="Picture 2" descr="https://miro.medium.com/max/300/0*2XpE-VjhhLGkFDYg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3518" y="226086"/>
            <a:ext cx="574018" cy="765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Afbeelding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3980" y="2222796"/>
            <a:ext cx="9525000" cy="201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018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59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143427" y="29887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tx1"/>
                </a:solidFill>
              </a:rPr>
              <a:t>Version 1: fully cleaned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dirty="0" smtClean="0">
                <a:solidFill>
                  <a:schemeClr val="tx1"/>
                </a:solidFill>
              </a:rPr>
              <a:t>  </a:t>
            </a:r>
            <a:endParaRPr lang="en-GB" sz="18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</p:txBody>
      </p:sp>
      <p:sp>
        <p:nvSpPr>
          <p:cNvPr id="1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smtClean="0"/>
              <a:t>Bryan Van Huyneghem</a:t>
            </a:r>
            <a:endParaRPr lang="nl-BE" sz="800" dirty="0"/>
          </a:p>
        </p:txBody>
      </p:sp>
      <p:sp>
        <p:nvSpPr>
          <p:cNvPr id="19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b="1" i="1" dirty="0">
              <a:solidFill>
                <a:schemeClr val="tx1"/>
              </a:solidFill>
            </a:endParaRPr>
          </a:p>
        </p:txBody>
      </p:sp>
      <p:sp>
        <p:nvSpPr>
          <p:cNvPr id="14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Sprint 1 – Sprint 2 </a:t>
            </a:r>
            <a:r>
              <a:rPr lang="en-GB" sz="1200" cap="none" dirty="0"/>
              <a:t>– </a:t>
            </a:r>
            <a:r>
              <a:rPr lang="en-GB" sz="1400" cap="none" dirty="0" smtClean="0"/>
              <a:t>Pre-processing</a:t>
            </a:r>
            <a:r>
              <a:rPr lang="en-GB" sz="1400" b="1" cap="none" dirty="0" smtClean="0"/>
              <a:t> </a:t>
            </a:r>
            <a:r>
              <a:rPr lang="en-GB" sz="1400" cap="none" dirty="0" smtClean="0"/>
              <a:t>– </a:t>
            </a:r>
            <a:r>
              <a:rPr lang="en-GB" sz="1400" cap="none" dirty="0"/>
              <a:t>LDA – </a:t>
            </a:r>
            <a:r>
              <a:rPr lang="en-GB" sz="1600" b="1" cap="none" dirty="0" smtClean="0"/>
              <a:t>BERT</a:t>
            </a:r>
            <a:endParaRPr lang="nl-BE" sz="1400" b="1" cap="none" dirty="0"/>
          </a:p>
        </p:txBody>
      </p:sp>
      <p:pic>
        <p:nvPicPr>
          <p:cNvPr id="13" name="Picture 2" descr="https://miro.medium.com/max/300/0*2XpE-VjhhLGkFDYg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3518" y="226086"/>
            <a:ext cx="574018" cy="765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Afbeelding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1130" y="2643321"/>
            <a:ext cx="9410700" cy="148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340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6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dirty="0">
                <a:solidFill>
                  <a:schemeClr val="tx1"/>
                </a:solidFill>
              </a:rPr>
              <a:t>	</a:t>
            </a:r>
            <a:endParaRPr lang="nl-BE" sz="2400" dirty="0">
              <a:solidFill>
                <a:schemeClr val="tx1"/>
              </a:solidFill>
            </a:endParaRPr>
          </a:p>
          <a:p>
            <a:pPr marL="806958" lvl="1" indent="-514350">
              <a:buFont typeface="+mj-lt"/>
              <a:buAutoNum type="arabicParenR"/>
            </a:pPr>
            <a:endParaRPr lang="nl-BE" sz="2200" dirty="0"/>
          </a:p>
        </p:txBody>
      </p:sp>
      <p:pic>
        <p:nvPicPr>
          <p:cNvPr id="7" name="Afbeelding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6785" y="1635721"/>
            <a:ext cx="1339775" cy="1539648"/>
          </a:xfrm>
          <a:prstGeom prst="rect">
            <a:avLst/>
          </a:prstGeom>
        </p:spPr>
      </p:pic>
      <p:pic>
        <p:nvPicPr>
          <p:cNvPr id="13" name="Picture 6" descr="Hand Drawn Arrow Icons - Download Free Vector Icons | Noun Projec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7621" y="2147156"/>
            <a:ext cx="516777" cy="516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kstvak 7"/>
          <p:cNvSpPr txBox="1"/>
          <p:nvPr/>
        </p:nvSpPr>
        <p:spPr>
          <a:xfrm>
            <a:off x="4015459" y="2188458"/>
            <a:ext cx="1692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CountVectorizer</a:t>
            </a:r>
            <a:endParaRPr lang="nl-BE" dirty="0"/>
          </a:p>
        </p:txBody>
      </p:sp>
      <p:pic>
        <p:nvPicPr>
          <p:cNvPr id="14" name="Picture 6" descr="Hand Drawn Arrow Icons - Download Free Vector Icons | Noun Projec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9419" y="2147156"/>
            <a:ext cx="516777" cy="516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kstvak 8"/>
          <p:cNvSpPr txBox="1"/>
          <p:nvPr/>
        </p:nvSpPr>
        <p:spPr>
          <a:xfrm>
            <a:off x="8023631" y="2188458"/>
            <a:ext cx="2589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Dimensionality Reduction</a:t>
            </a:r>
            <a:endParaRPr lang="nl-BE" dirty="0"/>
          </a:p>
        </p:txBody>
      </p:sp>
      <p:sp>
        <p:nvSpPr>
          <p:cNvPr id="15" name="Tekstvak 14"/>
          <p:cNvSpPr txBox="1"/>
          <p:nvPr/>
        </p:nvSpPr>
        <p:spPr>
          <a:xfrm>
            <a:off x="6682504" y="2196150"/>
            <a:ext cx="779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TF-IDF</a:t>
            </a:r>
            <a:endParaRPr lang="nl-BE" dirty="0"/>
          </a:p>
        </p:txBody>
      </p:sp>
      <p:pic>
        <p:nvPicPr>
          <p:cNvPr id="16" name="Picture 6" descr="Hand Drawn Arrow Icons - Download Free Vector Icons | Noun Projec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4976" y="2141404"/>
            <a:ext cx="516777" cy="516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 descr="Hand Drawn Arrow Icons - Download Free Vector Icons | Noun Projec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8983300" y="2665637"/>
            <a:ext cx="516777" cy="516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err="1" smtClean="0"/>
              <a:t>Anoek</a:t>
            </a:r>
            <a:r>
              <a:rPr lang="nl-BE" sz="1400" dirty="0" smtClean="0"/>
              <a:t> </a:t>
            </a:r>
            <a:r>
              <a:rPr lang="nl-BE" sz="1400" dirty="0" err="1" smtClean="0"/>
              <a:t>Strumane</a:t>
            </a:r>
            <a:endParaRPr lang="nl-BE" sz="800" dirty="0"/>
          </a:p>
        </p:txBody>
      </p:sp>
      <p:pic>
        <p:nvPicPr>
          <p:cNvPr id="20" name="Afbeelding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3674" y="3308897"/>
            <a:ext cx="2269851" cy="1560171"/>
          </a:xfrm>
          <a:prstGeom prst="rect">
            <a:avLst/>
          </a:prstGeom>
        </p:spPr>
      </p:pic>
      <p:sp>
        <p:nvSpPr>
          <p:cNvPr id="21" name="Tekstvak 20"/>
          <p:cNvSpPr txBox="1"/>
          <p:nvPr/>
        </p:nvSpPr>
        <p:spPr>
          <a:xfrm>
            <a:off x="8130966" y="4950049"/>
            <a:ext cx="23752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Document-Term Matrix</a:t>
            </a:r>
            <a:endParaRPr lang="nl-BE" dirty="0"/>
          </a:p>
        </p:txBody>
      </p:sp>
      <p:sp>
        <p:nvSpPr>
          <p:cNvPr id="22" name="Tekstvak 21"/>
          <p:cNvSpPr txBox="1"/>
          <p:nvPr/>
        </p:nvSpPr>
        <p:spPr>
          <a:xfrm>
            <a:off x="1636785" y="1343487"/>
            <a:ext cx="1149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Complaint</a:t>
            </a:r>
            <a:endParaRPr lang="nl-BE" dirty="0"/>
          </a:p>
        </p:txBody>
      </p:sp>
      <p:sp>
        <p:nvSpPr>
          <p:cNvPr id="23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EDA</a:t>
            </a:r>
            <a:r>
              <a:rPr lang="en-GB" sz="1400" b="1" cap="none" dirty="0" smtClean="0"/>
              <a:t> </a:t>
            </a:r>
            <a:r>
              <a:rPr lang="en-GB" sz="1400" cap="none" dirty="0" smtClean="0"/>
              <a:t>– </a:t>
            </a:r>
            <a:r>
              <a:rPr lang="en-GB" sz="1600" b="1" cap="none" dirty="0" smtClean="0"/>
              <a:t>Cleaning</a:t>
            </a:r>
            <a:r>
              <a:rPr lang="en-GB" sz="1600" cap="none" dirty="0" smtClean="0"/>
              <a:t> </a:t>
            </a:r>
            <a:r>
              <a:rPr lang="en-GB" sz="1400" cap="none" dirty="0" smtClean="0"/>
              <a:t>– </a:t>
            </a:r>
            <a:r>
              <a:rPr lang="en-GB" sz="1400" cap="none" dirty="0"/>
              <a:t>Results SVM – Results RF – Conclusions – Sprint 2 – Sprint 3</a:t>
            </a:r>
            <a:endParaRPr lang="nl-BE" sz="1400" cap="none" dirty="0"/>
          </a:p>
        </p:txBody>
      </p:sp>
    </p:spTree>
    <p:extLst>
      <p:ext uri="{BB962C8B-B14F-4D97-AF65-F5344CB8AC3E}">
        <p14:creationId xmlns:p14="http://schemas.microsoft.com/office/powerpoint/2010/main" val="1306715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5" grpId="0"/>
      <p:bldP spid="21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60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143427" y="29887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tx1"/>
                </a:solidFill>
              </a:rPr>
              <a:t>Version 2: nearly fully cleaned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dirty="0" smtClean="0">
                <a:solidFill>
                  <a:schemeClr val="tx1"/>
                </a:solidFill>
              </a:rPr>
              <a:t>  </a:t>
            </a:r>
            <a:endParaRPr lang="en-GB" sz="18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</p:txBody>
      </p:sp>
      <p:sp>
        <p:nvSpPr>
          <p:cNvPr id="1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smtClean="0"/>
              <a:t>Bryan Van Huyneghem</a:t>
            </a:r>
            <a:endParaRPr lang="nl-BE" sz="800" dirty="0"/>
          </a:p>
        </p:txBody>
      </p:sp>
      <p:sp>
        <p:nvSpPr>
          <p:cNvPr id="19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b="1" i="1" dirty="0">
              <a:solidFill>
                <a:schemeClr val="tx1"/>
              </a:solidFill>
            </a:endParaRPr>
          </a:p>
        </p:txBody>
      </p:sp>
      <p:sp>
        <p:nvSpPr>
          <p:cNvPr id="14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Sprint 1 – Sprint 2 </a:t>
            </a:r>
            <a:r>
              <a:rPr lang="en-GB" sz="1200" cap="none" dirty="0"/>
              <a:t>– </a:t>
            </a:r>
            <a:r>
              <a:rPr lang="en-GB" sz="1400" cap="none" dirty="0" smtClean="0"/>
              <a:t>Pre-processing</a:t>
            </a:r>
            <a:r>
              <a:rPr lang="en-GB" sz="1400" b="1" cap="none" dirty="0" smtClean="0"/>
              <a:t> </a:t>
            </a:r>
            <a:r>
              <a:rPr lang="en-GB" sz="1400" cap="none" dirty="0" smtClean="0"/>
              <a:t>– </a:t>
            </a:r>
            <a:r>
              <a:rPr lang="en-GB" sz="1400" cap="none" dirty="0"/>
              <a:t>LDA – </a:t>
            </a:r>
            <a:r>
              <a:rPr lang="en-GB" sz="1600" b="1" cap="none" dirty="0" smtClean="0"/>
              <a:t>BERT</a:t>
            </a:r>
            <a:endParaRPr lang="nl-BE" sz="1400" b="1" cap="none" dirty="0"/>
          </a:p>
        </p:txBody>
      </p:sp>
      <p:pic>
        <p:nvPicPr>
          <p:cNvPr id="13" name="Picture 2" descr="https://miro.medium.com/max/300/0*2XpE-VjhhLGkFDYg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3518" y="226086"/>
            <a:ext cx="574018" cy="765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Afbeelding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2667000"/>
            <a:ext cx="9448800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940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61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143427" y="29887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tx1"/>
                </a:solidFill>
              </a:rPr>
              <a:t>Version 3: partially cleaned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dirty="0" smtClean="0">
                <a:solidFill>
                  <a:schemeClr val="tx1"/>
                </a:solidFill>
              </a:rPr>
              <a:t>  </a:t>
            </a:r>
            <a:endParaRPr lang="en-GB" sz="18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</p:txBody>
      </p:sp>
      <p:sp>
        <p:nvSpPr>
          <p:cNvPr id="1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smtClean="0"/>
              <a:t>Bryan Van Huyneghem</a:t>
            </a:r>
            <a:endParaRPr lang="nl-BE" sz="800" dirty="0"/>
          </a:p>
        </p:txBody>
      </p:sp>
      <p:sp>
        <p:nvSpPr>
          <p:cNvPr id="19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b="1" i="1" dirty="0">
              <a:solidFill>
                <a:schemeClr val="tx1"/>
              </a:solidFill>
            </a:endParaRPr>
          </a:p>
        </p:txBody>
      </p:sp>
      <p:sp>
        <p:nvSpPr>
          <p:cNvPr id="14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Sprint 1 – Sprint 2 </a:t>
            </a:r>
            <a:r>
              <a:rPr lang="en-GB" sz="1200" cap="none" dirty="0"/>
              <a:t>– </a:t>
            </a:r>
            <a:r>
              <a:rPr lang="en-GB" sz="1400" cap="none" dirty="0" smtClean="0"/>
              <a:t>Pre-processing</a:t>
            </a:r>
            <a:r>
              <a:rPr lang="en-GB" sz="1400" b="1" cap="none" dirty="0" smtClean="0"/>
              <a:t> </a:t>
            </a:r>
            <a:r>
              <a:rPr lang="en-GB" sz="1400" cap="none" dirty="0" smtClean="0"/>
              <a:t>– </a:t>
            </a:r>
            <a:r>
              <a:rPr lang="en-GB" sz="1400" cap="none" dirty="0"/>
              <a:t>LDA – </a:t>
            </a:r>
            <a:r>
              <a:rPr lang="en-GB" sz="1600" b="1" cap="none" dirty="0" smtClean="0"/>
              <a:t>BERT</a:t>
            </a:r>
            <a:endParaRPr lang="nl-BE" sz="1400" b="1" cap="none" dirty="0"/>
          </a:p>
        </p:txBody>
      </p:sp>
      <p:pic>
        <p:nvPicPr>
          <p:cNvPr id="13" name="Picture 2" descr="https://miro.medium.com/max/300/0*2XpE-VjhhLGkFDYg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3518" y="226086"/>
            <a:ext cx="574018" cy="765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Afbeelding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6362" y="2752725"/>
            <a:ext cx="9439275" cy="135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683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62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143427" y="29887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tx1"/>
                </a:solidFill>
              </a:rPr>
              <a:t>Too many words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 smtClean="0">
                <a:solidFill>
                  <a:schemeClr val="tx1"/>
                </a:solidFill>
              </a:rPr>
              <a:t>  BERT: max sequence length (i.e. max. tokens or words per complaints) = 512</a:t>
            </a: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dirty="0" smtClean="0">
                <a:solidFill>
                  <a:schemeClr val="tx1"/>
                </a:solidFill>
              </a:rPr>
              <a:t>Sequence length for all complaints must be the same. </a:t>
            </a:r>
            <a:r>
              <a:rPr lang="en-GB" sz="1800" dirty="0" smtClean="0">
                <a:solidFill>
                  <a:schemeClr val="tx1"/>
                </a:solidFill>
                <a:sym typeface="Wingdings" panose="05000000000000000000" pitchFamily="2" charset="2"/>
              </a:rPr>
              <a:t> Use padding [PAD]</a:t>
            </a: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dirty="0" smtClean="0">
                <a:solidFill>
                  <a:schemeClr val="tx1"/>
                </a:solidFill>
                <a:sym typeface="Wingdings" panose="05000000000000000000" pitchFamily="2" charset="2"/>
              </a:rPr>
              <a:t>Use </a:t>
            </a:r>
            <a:r>
              <a:rPr lang="en-GB" sz="1800" b="1" dirty="0" smtClean="0">
                <a:solidFill>
                  <a:schemeClr val="tx1"/>
                </a:solidFill>
                <a:sym typeface="Wingdings" panose="05000000000000000000" pitchFamily="2" charset="2"/>
              </a:rPr>
              <a:t>chunking </a:t>
            </a:r>
            <a:r>
              <a:rPr lang="en-GB" sz="1800" dirty="0" smtClean="0">
                <a:solidFill>
                  <a:schemeClr val="tx1"/>
                </a:solidFill>
                <a:sym typeface="Wingdings" panose="05000000000000000000" pitchFamily="2" charset="2"/>
              </a:rPr>
              <a:t>or </a:t>
            </a:r>
            <a:r>
              <a:rPr lang="en-GB" sz="1800" b="1" dirty="0" err="1" smtClean="0">
                <a:solidFill>
                  <a:schemeClr val="tx1"/>
                </a:solidFill>
                <a:sym typeface="Wingdings" panose="05000000000000000000" pitchFamily="2" charset="2"/>
              </a:rPr>
              <a:t>summerization</a:t>
            </a:r>
            <a:r>
              <a:rPr lang="en-GB" sz="1800" dirty="0" smtClean="0">
                <a:solidFill>
                  <a:schemeClr val="tx1"/>
                </a:solidFill>
                <a:sym typeface="Wingdings" panose="05000000000000000000" pitchFamily="2" charset="2"/>
              </a:rPr>
              <a:t> if you want &gt; 512</a:t>
            </a:r>
            <a:endParaRPr lang="en-GB" sz="18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>
                <a:solidFill>
                  <a:schemeClr val="tx1"/>
                </a:solidFill>
              </a:rPr>
              <a:t> </a:t>
            </a:r>
            <a:r>
              <a:rPr lang="en-GB" sz="2200" dirty="0" smtClean="0">
                <a:solidFill>
                  <a:schemeClr val="tx1"/>
                </a:solidFill>
              </a:rPr>
              <a:t>Idea: complaint </a:t>
            </a:r>
            <a:r>
              <a:rPr lang="en-GB" sz="2200" b="1" dirty="0" smtClean="0">
                <a:solidFill>
                  <a:schemeClr val="tx1"/>
                </a:solidFill>
              </a:rPr>
              <a:t>conveys</a:t>
            </a:r>
            <a:r>
              <a:rPr lang="en-GB" sz="2200" dirty="0" smtClean="0">
                <a:solidFill>
                  <a:schemeClr val="tx1"/>
                </a:solidFill>
              </a:rPr>
              <a:t> </a:t>
            </a:r>
            <a:r>
              <a:rPr lang="en-GB" sz="2200" b="1" dirty="0" smtClean="0">
                <a:solidFill>
                  <a:schemeClr val="tx1"/>
                </a:solidFill>
              </a:rPr>
              <a:t>sufficient information </a:t>
            </a:r>
            <a:r>
              <a:rPr lang="en-GB" sz="2200" dirty="0" smtClean="0">
                <a:solidFill>
                  <a:schemeClr val="tx1"/>
                </a:solidFill>
              </a:rPr>
              <a:t>in set sequence length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 smtClean="0">
                <a:solidFill>
                  <a:schemeClr val="tx1"/>
                </a:solidFill>
              </a:rPr>
              <a:t>  Truncation strategy:</a:t>
            </a: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dirty="0" smtClean="0">
                <a:solidFill>
                  <a:schemeClr val="tx1"/>
                </a:solidFill>
              </a:rPr>
              <a:t>Tokenize text</a:t>
            </a: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dirty="0" smtClean="0">
                <a:solidFill>
                  <a:schemeClr val="tx1"/>
                </a:solidFill>
              </a:rPr>
              <a:t>Encode</a:t>
            </a: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dirty="0" smtClean="0">
                <a:solidFill>
                  <a:schemeClr val="tx1"/>
                </a:solidFill>
              </a:rPr>
              <a:t>Truncate to desired length</a:t>
            </a:r>
            <a:endParaRPr lang="en-GB" sz="18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18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</p:txBody>
      </p:sp>
      <p:sp>
        <p:nvSpPr>
          <p:cNvPr id="1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smtClean="0"/>
              <a:t>Bryan Van Huyneghem</a:t>
            </a:r>
            <a:endParaRPr lang="nl-BE" sz="800" dirty="0"/>
          </a:p>
        </p:txBody>
      </p:sp>
      <p:sp>
        <p:nvSpPr>
          <p:cNvPr id="19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b="1" i="1" dirty="0">
              <a:solidFill>
                <a:schemeClr val="tx1"/>
              </a:solidFill>
            </a:endParaRPr>
          </a:p>
        </p:txBody>
      </p:sp>
      <p:sp>
        <p:nvSpPr>
          <p:cNvPr id="14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Sprint 1 – Sprint 2 </a:t>
            </a:r>
            <a:r>
              <a:rPr lang="en-GB" sz="1200" cap="none" dirty="0"/>
              <a:t>– </a:t>
            </a:r>
            <a:r>
              <a:rPr lang="en-GB" sz="1400" cap="none" dirty="0" smtClean="0"/>
              <a:t>Pre-processing</a:t>
            </a:r>
            <a:r>
              <a:rPr lang="en-GB" sz="1400" b="1" cap="none" dirty="0" smtClean="0"/>
              <a:t> </a:t>
            </a:r>
            <a:r>
              <a:rPr lang="en-GB" sz="1400" cap="none" dirty="0" smtClean="0"/>
              <a:t>– </a:t>
            </a:r>
            <a:r>
              <a:rPr lang="en-GB" sz="1400" cap="none" dirty="0"/>
              <a:t>LDA – </a:t>
            </a:r>
            <a:r>
              <a:rPr lang="en-GB" sz="1600" b="1" cap="none" dirty="0" smtClean="0"/>
              <a:t>BERT</a:t>
            </a:r>
            <a:endParaRPr lang="nl-BE" sz="1400" b="1" cap="none" dirty="0"/>
          </a:p>
        </p:txBody>
      </p:sp>
      <p:pic>
        <p:nvPicPr>
          <p:cNvPr id="13" name="Picture 2" descr="https://miro.medium.com/max/300/0*2XpE-VjhhLGkFDYg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3518" y="226086"/>
            <a:ext cx="574018" cy="765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4798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63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143427" y="29887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tx1"/>
                </a:solidFill>
              </a:rPr>
              <a:t>Too many words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dirty="0" smtClean="0">
                <a:solidFill>
                  <a:schemeClr val="tx1"/>
                </a:solidFill>
              </a:rPr>
              <a:t> 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18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</p:txBody>
      </p:sp>
      <p:sp>
        <p:nvSpPr>
          <p:cNvPr id="1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smtClean="0"/>
              <a:t>Bryan Van Huyneghem</a:t>
            </a:r>
            <a:endParaRPr lang="nl-BE" sz="800" dirty="0"/>
          </a:p>
        </p:txBody>
      </p:sp>
      <p:sp>
        <p:nvSpPr>
          <p:cNvPr id="19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b="1" i="1" dirty="0">
              <a:solidFill>
                <a:schemeClr val="tx1"/>
              </a:solidFill>
            </a:endParaRPr>
          </a:p>
        </p:txBody>
      </p:sp>
      <p:sp>
        <p:nvSpPr>
          <p:cNvPr id="14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Sprint 1 – Sprint 2 </a:t>
            </a:r>
            <a:r>
              <a:rPr lang="en-GB" sz="1200" cap="none" dirty="0"/>
              <a:t>– </a:t>
            </a:r>
            <a:r>
              <a:rPr lang="en-GB" sz="1400" cap="none" dirty="0" smtClean="0"/>
              <a:t>Pre-processing</a:t>
            </a:r>
            <a:r>
              <a:rPr lang="en-GB" sz="1400" b="1" cap="none" dirty="0" smtClean="0"/>
              <a:t> </a:t>
            </a:r>
            <a:r>
              <a:rPr lang="en-GB" sz="1400" cap="none" dirty="0" smtClean="0"/>
              <a:t>– </a:t>
            </a:r>
            <a:r>
              <a:rPr lang="en-GB" sz="1400" cap="none" dirty="0"/>
              <a:t>LDA – </a:t>
            </a:r>
            <a:r>
              <a:rPr lang="en-GB" sz="1600" b="1" cap="none" dirty="0" smtClean="0"/>
              <a:t>BERT</a:t>
            </a:r>
            <a:endParaRPr lang="nl-BE" sz="1400" b="1" cap="none" dirty="0"/>
          </a:p>
        </p:txBody>
      </p:sp>
      <p:pic>
        <p:nvPicPr>
          <p:cNvPr id="13" name="Picture 2" descr="https://miro.medium.com/max/300/0*2XpE-VjhhLGkFDYg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3518" y="226086"/>
            <a:ext cx="574018" cy="765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Afbeelding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402" y="2548216"/>
            <a:ext cx="3691783" cy="2029201"/>
          </a:xfrm>
          <a:prstGeom prst="rect">
            <a:avLst/>
          </a:prstGeom>
        </p:spPr>
      </p:pic>
      <p:pic>
        <p:nvPicPr>
          <p:cNvPr id="3" name="Afbeelding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9138" y="2627823"/>
            <a:ext cx="3597423" cy="1869989"/>
          </a:xfrm>
          <a:prstGeom prst="rect">
            <a:avLst/>
          </a:prstGeom>
        </p:spPr>
      </p:pic>
      <p:pic>
        <p:nvPicPr>
          <p:cNvPr id="4" name="Afbeelding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0003" y="2627823"/>
            <a:ext cx="3697480" cy="1869989"/>
          </a:xfrm>
          <a:prstGeom prst="rect">
            <a:avLst/>
          </a:prstGeom>
        </p:spPr>
      </p:pic>
      <p:sp>
        <p:nvSpPr>
          <p:cNvPr id="5" name="Tekstvak 4"/>
          <p:cNvSpPr txBox="1"/>
          <p:nvPr/>
        </p:nvSpPr>
        <p:spPr>
          <a:xfrm>
            <a:off x="1268420" y="2258491"/>
            <a:ext cx="2358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Version 1: fully cleaned</a:t>
            </a:r>
            <a:endParaRPr lang="nl-BE" dirty="0"/>
          </a:p>
        </p:txBody>
      </p:sp>
      <p:sp>
        <p:nvSpPr>
          <p:cNvPr id="15" name="Tekstvak 14"/>
          <p:cNvSpPr txBox="1"/>
          <p:nvPr/>
        </p:nvSpPr>
        <p:spPr>
          <a:xfrm>
            <a:off x="4599521" y="2246123"/>
            <a:ext cx="2996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Version 2: nearly fully cleaned</a:t>
            </a:r>
            <a:endParaRPr lang="nl-BE" dirty="0"/>
          </a:p>
        </p:txBody>
      </p:sp>
      <p:sp>
        <p:nvSpPr>
          <p:cNvPr id="16" name="Tekstvak 15"/>
          <p:cNvSpPr txBox="1"/>
          <p:nvPr/>
        </p:nvSpPr>
        <p:spPr>
          <a:xfrm>
            <a:off x="8568618" y="2246123"/>
            <a:ext cx="2719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Version 3: partially cleaned</a:t>
            </a:r>
            <a:endParaRPr lang="nl-BE" dirty="0"/>
          </a:p>
        </p:txBody>
      </p:sp>
      <p:sp>
        <p:nvSpPr>
          <p:cNvPr id="7" name="Tekstvak 6"/>
          <p:cNvSpPr txBox="1"/>
          <p:nvPr/>
        </p:nvSpPr>
        <p:spPr>
          <a:xfrm>
            <a:off x="5737406" y="5294132"/>
            <a:ext cx="592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Visually see how many complaints are affected by truncation.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679982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64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143427" y="29887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tx1"/>
                </a:solidFill>
              </a:rPr>
              <a:t>Too many words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 smtClean="0">
                <a:solidFill>
                  <a:schemeClr val="tx1"/>
                </a:solidFill>
              </a:rPr>
              <a:t>  </a:t>
            </a:r>
            <a:r>
              <a:rPr lang="en-GB" sz="2400" dirty="0">
                <a:solidFill>
                  <a:schemeClr val="tx1"/>
                </a:solidFill>
              </a:rPr>
              <a:t>Affected complaints per </a:t>
            </a:r>
            <a:r>
              <a:rPr lang="en-GB" sz="2400" dirty="0" smtClean="0">
                <a:solidFill>
                  <a:schemeClr val="tx1"/>
                </a:solidFill>
              </a:rPr>
              <a:t>product</a:t>
            </a:r>
            <a:r>
              <a:rPr lang="en-GB" sz="2200" dirty="0" smtClean="0">
                <a:solidFill>
                  <a:schemeClr val="tx1"/>
                </a:solidFill>
              </a:rPr>
              <a:t>  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 smtClean="0">
                <a:solidFill>
                  <a:schemeClr val="tx1"/>
                </a:solidFill>
              </a:rPr>
              <a:t>  Version 1 data set 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>
                <a:solidFill>
                  <a:schemeClr val="tx1"/>
                </a:solidFill>
              </a:rPr>
              <a:t> </a:t>
            </a:r>
            <a:r>
              <a:rPr lang="en-GB" sz="2200" dirty="0" smtClean="0">
                <a:solidFill>
                  <a:schemeClr val="tx1"/>
                </a:solidFill>
              </a:rPr>
              <a:t> Most affected: </a:t>
            </a:r>
            <a:r>
              <a:rPr lang="en-GB" sz="2200" b="1" dirty="0" smtClean="0">
                <a:solidFill>
                  <a:schemeClr val="tx1"/>
                </a:solidFill>
              </a:rPr>
              <a:t>mortgage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18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</p:txBody>
      </p:sp>
      <p:sp>
        <p:nvSpPr>
          <p:cNvPr id="1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smtClean="0"/>
              <a:t>Bryan Van Huyneghem</a:t>
            </a:r>
            <a:endParaRPr lang="nl-BE" sz="800" dirty="0"/>
          </a:p>
        </p:txBody>
      </p:sp>
      <p:sp>
        <p:nvSpPr>
          <p:cNvPr id="19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b="1" i="1" dirty="0">
              <a:solidFill>
                <a:schemeClr val="tx1"/>
              </a:solidFill>
            </a:endParaRPr>
          </a:p>
        </p:txBody>
      </p:sp>
      <p:sp>
        <p:nvSpPr>
          <p:cNvPr id="14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Sprint 1 – Sprint 2 </a:t>
            </a:r>
            <a:r>
              <a:rPr lang="en-GB" sz="1200" cap="none" dirty="0"/>
              <a:t>– </a:t>
            </a:r>
            <a:r>
              <a:rPr lang="en-GB" sz="1400" cap="none" dirty="0" smtClean="0"/>
              <a:t>Pre-processing</a:t>
            </a:r>
            <a:r>
              <a:rPr lang="en-GB" sz="1400" b="1" cap="none" dirty="0" smtClean="0"/>
              <a:t> </a:t>
            </a:r>
            <a:r>
              <a:rPr lang="en-GB" sz="1400" cap="none" dirty="0" smtClean="0"/>
              <a:t>– </a:t>
            </a:r>
            <a:r>
              <a:rPr lang="en-GB" sz="1400" cap="none" dirty="0"/>
              <a:t>LDA – </a:t>
            </a:r>
            <a:r>
              <a:rPr lang="en-GB" sz="1600" b="1" cap="none" dirty="0" smtClean="0"/>
              <a:t>BERT</a:t>
            </a:r>
            <a:endParaRPr lang="nl-BE" sz="1400" b="1" cap="none" dirty="0"/>
          </a:p>
        </p:txBody>
      </p:sp>
      <p:pic>
        <p:nvPicPr>
          <p:cNvPr id="13" name="Picture 2" descr="https://miro.medium.com/max/300/0*2XpE-VjhhLGkFDYg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3518" y="226086"/>
            <a:ext cx="574018" cy="765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Afbeelding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2408" y="1420585"/>
            <a:ext cx="4181475" cy="456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798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65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143427" y="29887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tx1"/>
                </a:solidFill>
              </a:rPr>
              <a:t>Attention masks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>
                <a:solidFill>
                  <a:schemeClr val="tx1"/>
                </a:solidFill>
              </a:rPr>
              <a:t> </a:t>
            </a:r>
            <a:r>
              <a:rPr lang="en-GB" sz="2200" dirty="0" smtClean="0">
                <a:solidFill>
                  <a:schemeClr val="tx1"/>
                </a:solidFill>
              </a:rPr>
              <a:t> Tell BERT which tokens are actual words vs. padding ([PAD], represented as 0)</a:t>
            </a:r>
          </a:p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18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</p:txBody>
      </p:sp>
      <p:sp>
        <p:nvSpPr>
          <p:cNvPr id="1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smtClean="0"/>
              <a:t>Bryan Van Huyneghem</a:t>
            </a:r>
            <a:endParaRPr lang="nl-BE" sz="800" dirty="0"/>
          </a:p>
        </p:txBody>
      </p:sp>
      <p:sp>
        <p:nvSpPr>
          <p:cNvPr id="19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b="1" i="1" dirty="0">
              <a:solidFill>
                <a:schemeClr val="tx1"/>
              </a:solidFill>
            </a:endParaRPr>
          </a:p>
        </p:txBody>
      </p:sp>
      <p:sp>
        <p:nvSpPr>
          <p:cNvPr id="14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Sprint 1 – Sprint 2 </a:t>
            </a:r>
            <a:r>
              <a:rPr lang="en-GB" sz="1200" cap="none" dirty="0"/>
              <a:t>– </a:t>
            </a:r>
            <a:r>
              <a:rPr lang="en-GB" sz="1400" cap="none" dirty="0" smtClean="0"/>
              <a:t>Pre-processing</a:t>
            </a:r>
            <a:r>
              <a:rPr lang="en-GB" sz="1400" b="1" cap="none" dirty="0" smtClean="0"/>
              <a:t> </a:t>
            </a:r>
            <a:r>
              <a:rPr lang="en-GB" sz="1400" cap="none" dirty="0" smtClean="0"/>
              <a:t>– </a:t>
            </a:r>
            <a:r>
              <a:rPr lang="en-GB" sz="1400" cap="none" dirty="0"/>
              <a:t>LDA – </a:t>
            </a:r>
            <a:r>
              <a:rPr lang="en-GB" sz="1600" b="1" cap="none" dirty="0" smtClean="0"/>
              <a:t>BERT</a:t>
            </a:r>
            <a:endParaRPr lang="nl-BE" sz="1400" b="1" cap="none" dirty="0"/>
          </a:p>
        </p:txBody>
      </p:sp>
      <p:pic>
        <p:nvPicPr>
          <p:cNvPr id="13" name="Picture 2" descr="https://miro.medium.com/max/300/0*2XpE-VjhhLGkFDYg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3518" y="226086"/>
            <a:ext cx="574018" cy="765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Afbeelding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1077" y="2825855"/>
            <a:ext cx="9563100" cy="2028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255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66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143427" y="29887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tx1"/>
                </a:solidFill>
              </a:rPr>
              <a:t>Data set split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 smtClean="0">
                <a:solidFill>
                  <a:schemeClr val="tx1"/>
                </a:solidFill>
              </a:rPr>
              <a:t>  80% training set, 10% validation set, 10% test set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>
                <a:solidFill>
                  <a:schemeClr val="tx1"/>
                </a:solidFill>
              </a:rPr>
              <a:t> </a:t>
            </a:r>
            <a:r>
              <a:rPr lang="en-GB" sz="2200" dirty="0" smtClean="0">
                <a:solidFill>
                  <a:schemeClr val="tx1"/>
                </a:solidFill>
              </a:rPr>
              <a:t> Potential improvement: cross validation.  </a:t>
            </a:r>
          </a:p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18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</p:txBody>
      </p:sp>
      <p:sp>
        <p:nvSpPr>
          <p:cNvPr id="1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smtClean="0"/>
              <a:t>Bryan Van Huyneghem</a:t>
            </a:r>
            <a:endParaRPr lang="nl-BE" sz="800" dirty="0"/>
          </a:p>
        </p:txBody>
      </p:sp>
      <p:sp>
        <p:nvSpPr>
          <p:cNvPr id="19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b="1" i="1" dirty="0">
              <a:solidFill>
                <a:schemeClr val="tx1"/>
              </a:solidFill>
            </a:endParaRPr>
          </a:p>
        </p:txBody>
      </p:sp>
      <p:sp>
        <p:nvSpPr>
          <p:cNvPr id="14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Sprint 1 – Sprint 2 </a:t>
            </a:r>
            <a:r>
              <a:rPr lang="en-GB" sz="1200" cap="none" dirty="0"/>
              <a:t>– </a:t>
            </a:r>
            <a:r>
              <a:rPr lang="en-GB" sz="1400" cap="none" dirty="0" smtClean="0"/>
              <a:t>Pre-processing</a:t>
            </a:r>
            <a:r>
              <a:rPr lang="en-GB" sz="1400" b="1" cap="none" dirty="0" smtClean="0"/>
              <a:t> </a:t>
            </a:r>
            <a:r>
              <a:rPr lang="en-GB" sz="1400" cap="none" dirty="0" smtClean="0"/>
              <a:t>– </a:t>
            </a:r>
            <a:r>
              <a:rPr lang="en-GB" sz="1400" cap="none" dirty="0"/>
              <a:t>LDA – </a:t>
            </a:r>
            <a:r>
              <a:rPr lang="en-GB" sz="1600" b="1" cap="none" dirty="0" smtClean="0"/>
              <a:t>BERT</a:t>
            </a:r>
            <a:endParaRPr lang="nl-BE" sz="1400" b="1" cap="none" dirty="0"/>
          </a:p>
        </p:txBody>
      </p:sp>
      <p:pic>
        <p:nvPicPr>
          <p:cNvPr id="13" name="Picture 2" descr="https://miro.medium.com/max/300/0*2XpE-VjhhLGkFDYg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3518" y="226086"/>
            <a:ext cx="574018" cy="765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Afbeelding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6336" y="2667133"/>
            <a:ext cx="5791200" cy="3267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377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67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143427" y="29887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tx1"/>
                </a:solidFill>
              </a:rPr>
              <a:t>Other details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>
                <a:solidFill>
                  <a:schemeClr val="tx1"/>
                </a:solidFill>
              </a:rPr>
              <a:t> </a:t>
            </a:r>
            <a:r>
              <a:rPr lang="en-GB" sz="2200" dirty="0" smtClean="0">
                <a:solidFill>
                  <a:schemeClr val="tx1"/>
                </a:solidFill>
              </a:rPr>
              <a:t> Convert data set variables to </a:t>
            </a:r>
            <a:r>
              <a:rPr lang="en-GB" sz="2200" b="1" dirty="0" smtClean="0">
                <a:solidFill>
                  <a:schemeClr val="tx1"/>
                </a:solidFill>
              </a:rPr>
              <a:t>tensors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 smtClean="0">
                <a:solidFill>
                  <a:schemeClr val="tx1"/>
                </a:solidFill>
              </a:rPr>
              <a:t>  Use </a:t>
            </a:r>
            <a:r>
              <a:rPr lang="en-GB" sz="2200" b="1" dirty="0" smtClean="0">
                <a:solidFill>
                  <a:schemeClr val="tx1"/>
                </a:solidFill>
              </a:rPr>
              <a:t>iterator</a:t>
            </a:r>
            <a:r>
              <a:rPr lang="en-GB" sz="2200" dirty="0" smtClean="0">
                <a:solidFill>
                  <a:schemeClr val="tx1"/>
                </a:solidFill>
              </a:rPr>
              <a:t> to save memory and loop much faster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 smtClean="0">
                <a:solidFill>
                  <a:schemeClr val="tx1"/>
                </a:solidFill>
              </a:rPr>
              <a:t>  </a:t>
            </a:r>
            <a:r>
              <a:rPr lang="en-GB" sz="2200" dirty="0" err="1" smtClean="0">
                <a:solidFill>
                  <a:schemeClr val="tx1"/>
                </a:solidFill>
              </a:rPr>
              <a:t>BertForSequenceClassification</a:t>
            </a: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 smtClean="0">
                <a:solidFill>
                  <a:schemeClr val="tx1"/>
                </a:solidFill>
              </a:rPr>
              <a:t>  Choose batch size (authors recommend 16 or 32)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dirty="0" smtClean="0">
                <a:solidFill>
                  <a:schemeClr val="tx1"/>
                </a:solidFill>
              </a:rPr>
              <a:t>We tried 2, 4, 8, 16 &amp; 32.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 smtClean="0">
                <a:solidFill>
                  <a:schemeClr val="tx1"/>
                </a:solidFill>
              </a:rPr>
              <a:t>  Optimizer (authors recommend learning rate = 2e-5 &amp; epsilon = 1e-8)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dirty="0" smtClean="0">
                <a:solidFill>
                  <a:schemeClr val="tx1"/>
                </a:solidFill>
              </a:rPr>
              <a:t>We did not fine tune these hyper parameters.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sz="18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>
                <a:solidFill>
                  <a:schemeClr val="tx1"/>
                </a:solidFill>
              </a:rPr>
              <a:t> </a:t>
            </a:r>
            <a:r>
              <a:rPr lang="en-GB" sz="2200" dirty="0" smtClean="0">
                <a:solidFill>
                  <a:schemeClr val="tx1"/>
                </a:solidFill>
              </a:rPr>
              <a:t> Epochs (authors recommend 2 to 4)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dirty="0" smtClean="0">
                <a:solidFill>
                  <a:schemeClr val="tx1"/>
                </a:solidFill>
              </a:rPr>
              <a:t>We chose 4.</a:t>
            </a:r>
            <a:endParaRPr lang="en-GB" sz="19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18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</p:txBody>
      </p:sp>
      <p:sp>
        <p:nvSpPr>
          <p:cNvPr id="1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smtClean="0"/>
              <a:t>Bryan Van Huyneghem</a:t>
            </a:r>
            <a:endParaRPr lang="nl-BE" sz="800" dirty="0"/>
          </a:p>
        </p:txBody>
      </p:sp>
      <p:sp>
        <p:nvSpPr>
          <p:cNvPr id="19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b="1" i="1" dirty="0">
              <a:solidFill>
                <a:schemeClr val="tx1"/>
              </a:solidFill>
            </a:endParaRPr>
          </a:p>
        </p:txBody>
      </p:sp>
      <p:sp>
        <p:nvSpPr>
          <p:cNvPr id="14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Sprint 1 – Sprint 2 </a:t>
            </a:r>
            <a:r>
              <a:rPr lang="en-GB" sz="1200" cap="none" dirty="0"/>
              <a:t>– </a:t>
            </a:r>
            <a:r>
              <a:rPr lang="en-GB" sz="1400" cap="none" dirty="0" smtClean="0"/>
              <a:t>Pre-processing</a:t>
            </a:r>
            <a:r>
              <a:rPr lang="en-GB" sz="1400" b="1" cap="none" dirty="0" smtClean="0"/>
              <a:t> </a:t>
            </a:r>
            <a:r>
              <a:rPr lang="en-GB" sz="1400" cap="none" dirty="0" smtClean="0"/>
              <a:t>– </a:t>
            </a:r>
            <a:r>
              <a:rPr lang="en-GB" sz="1400" cap="none" dirty="0"/>
              <a:t>LDA – </a:t>
            </a:r>
            <a:r>
              <a:rPr lang="en-GB" sz="1600" b="1" cap="none" dirty="0" smtClean="0"/>
              <a:t>BERT</a:t>
            </a:r>
            <a:endParaRPr lang="nl-BE" sz="1400" b="1" cap="none" dirty="0"/>
          </a:p>
        </p:txBody>
      </p:sp>
      <p:pic>
        <p:nvPicPr>
          <p:cNvPr id="13" name="Picture 2" descr="https://miro.medium.com/max/300/0*2XpE-VjhhLGkFDYg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3518" y="226086"/>
            <a:ext cx="574018" cy="765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4924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68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143427" y="29887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tx1"/>
                </a:solidFill>
              </a:rPr>
              <a:t>Overview of runs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>
                <a:solidFill>
                  <a:schemeClr val="tx1"/>
                </a:solidFill>
              </a:rPr>
              <a:t> </a:t>
            </a:r>
            <a:r>
              <a:rPr lang="en-GB" sz="2200" b="1" dirty="0" smtClean="0">
                <a:solidFill>
                  <a:schemeClr val="tx1"/>
                </a:solidFill>
              </a:rPr>
              <a:t>Version 1: 15 runs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1800" dirty="0" smtClean="0">
                <a:solidFill>
                  <a:schemeClr val="tx1"/>
                </a:solidFill>
              </a:rPr>
              <a:t>Several runs with 40K complaints, instead of entire balanced data set (106K)</a:t>
            </a: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à"/>
            </a:pPr>
            <a:r>
              <a:rPr lang="en-GB" sz="1800" dirty="0" smtClean="0">
                <a:solidFill>
                  <a:schemeClr val="tx1"/>
                </a:solidFill>
                <a:sym typeface="Wingdings" panose="05000000000000000000" pitchFamily="2" charset="2"/>
              </a:rPr>
              <a:t>  Yielded lower avg. model accuracy than data set with 106K, thus version 2 and 3 runs only contained the entire data set.</a:t>
            </a:r>
          </a:p>
          <a:p>
            <a:pPr marL="566928" lvl="3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1800" dirty="0" smtClean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566928" lvl="3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180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à"/>
            </a:pPr>
            <a:endParaRPr lang="en-GB" sz="1800" dirty="0" smtClean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à"/>
            </a:pPr>
            <a:endParaRPr lang="en-GB" sz="1800" dirty="0" smtClean="0">
              <a:solidFill>
                <a:schemeClr val="tx1"/>
              </a:solidFill>
            </a:endParaRPr>
          </a:p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dirty="0" smtClean="0">
              <a:solidFill>
                <a:schemeClr val="tx1"/>
              </a:solidFill>
            </a:endParaRPr>
          </a:p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18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</p:txBody>
      </p:sp>
      <p:sp>
        <p:nvSpPr>
          <p:cNvPr id="1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smtClean="0"/>
              <a:t>Bryan Van Huyneghem</a:t>
            </a:r>
            <a:endParaRPr lang="nl-BE" sz="800" dirty="0"/>
          </a:p>
        </p:txBody>
      </p:sp>
      <p:sp>
        <p:nvSpPr>
          <p:cNvPr id="19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b="1" i="1" dirty="0">
              <a:solidFill>
                <a:schemeClr val="tx1"/>
              </a:solidFill>
            </a:endParaRPr>
          </a:p>
        </p:txBody>
      </p:sp>
      <p:sp>
        <p:nvSpPr>
          <p:cNvPr id="14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Sprint 1 – Sprint 2 </a:t>
            </a:r>
            <a:r>
              <a:rPr lang="en-GB" sz="1200" cap="none" dirty="0"/>
              <a:t>– </a:t>
            </a:r>
            <a:r>
              <a:rPr lang="en-GB" sz="1400" cap="none" dirty="0" smtClean="0"/>
              <a:t>Pre-processing</a:t>
            </a:r>
            <a:r>
              <a:rPr lang="en-GB" sz="1400" b="1" cap="none" dirty="0" smtClean="0"/>
              <a:t> </a:t>
            </a:r>
            <a:r>
              <a:rPr lang="en-GB" sz="1400" cap="none" dirty="0" smtClean="0"/>
              <a:t>– </a:t>
            </a:r>
            <a:r>
              <a:rPr lang="en-GB" sz="1400" cap="none" dirty="0"/>
              <a:t>LDA – </a:t>
            </a:r>
            <a:r>
              <a:rPr lang="en-GB" sz="1600" b="1" cap="none" dirty="0" smtClean="0"/>
              <a:t>BERT</a:t>
            </a:r>
            <a:endParaRPr lang="nl-BE" sz="1400" b="1" cap="none" dirty="0"/>
          </a:p>
        </p:txBody>
      </p:sp>
      <p:pic>
        <p:nvPicPr>
          <p:cNvPr id="13" name="Picture 2" descr="https://miro.medium.com/max/300/0*2XpE-VjhhLGkFDYg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3518" y="226086"/>
            <a:ext cx="574018" cy="765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Afbeelding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950" y="286604"/>
            <a:ext cx="744621" cy="754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104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69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143427" y="29887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tx1"/>
                </a:solidFill>
              </a:rPr>
              <a:t>Run 1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>
                <a:solidFill>
                  <a:schemeClr val="tx1"/>
                </a:solidFill>
              </a:rPr>
              <a:t> </a:t>
            </a:r>
            <a:r>
              <a:rPr lang="en-GB" sz="2200" dirty="0" smtClean="0">
                <a:solidFill>
                  <a:schemeClr val="tx1"/>
                </a:solidFill>
              </a:rPr>
              <a:t>2 batches, 1K complaints, sequence length 512</a:t>
            </a:r>
            <a:endParaRPr lang="en-GB" sz="1800" dirty="0" smtClean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566928" lvl="3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180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à"/>
            </a:pPr>
            <a:endParaRPr lang="en-GB" sz="1800" dirty="0" smtClean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à"/>
            </a:pPr>
            <a:endParaRPr lang="en-GB" sz="1800" dirty="0" smtClean="0">
              <a:solidFill>
                <a:schemeClr val="tx1"/>
              </a:solidFill>
            </a:endParaRPr>
          </a:p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dirty="0" smtClean="0">
              <a:solidFill>
                <a:schemeClr val="tx1"/>
              </a:solidFill>
            </a:endParaRPr>
          </a:p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18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</p:txBody>
      </p:sp>
      <p:sp>
        <p:nvSpPr>
          <p:cNvPr id="1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smtClean="0"/>
              <a:t>Bryan Van Huyneghem</a:t>
            </a:r>
            <a:endParaRPr lang="nl-BE" sz="800" dirty="0"/>
          </a:p>
        </p:txBody>
      </p:sp>
      <p:sp>
        <p:nvSpPr>
          <p:cNvPr id="19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b="1" i="1" dirty="0">
              <a:solidFill>
                <a:schemeClr val="tx1"/>
              </a:solidFill>
            </a:endParaRPr>
          </a:p>
        </p:txBody>
      </p:sp>
      <p:sp>
        <p:nvSpPr>
          <p:cNvPr id="14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Sprint 1 – Sprint 2 </a:t>
            </a:r>
            <a:r>
              <a:rPr lang="en-GB" sz="1200" cap="none" dirty="0"/>
              <a:t>– </a:t>
            </a:r>
            <a:r>
              <a:rPr lang="en-GB" sz="1400" cap="none" dirty="0" smtClean="0"/>
              <a:t>Pre-processing</a:t>
            </a:r>
            <a:r>
              <a:rPr lang="en-GB" sz="1400" b="1" cap="none" dirty="0" smtClean="0"/>
              <a:t> </a:t>
            </a:r>
            <a:r>
              <a:rPr lang="en-GB" sz="1400" cap="none" dirty="0" smtClean="0"/>
              <a:t>– </a:t>
            </a:r>
            <a:r>
              <a:rPr lang="en-GB" sz="1400" cap="none" dirty="0"/>
              <a:t>LDA – </a:t>
            </a:r>
            <a:r>
              <a:rPr lang="en-GB" sz="1600" b="1" cap="none" dirty="0" smtClean="0"/>
              <a:t>BERT</a:t>
            </a:r>
            <a:endParaRPr lang="nl-BE" sz="1400" b="1" cap="none" dirty="0"/>
          </a:p>
        </p:txBody>
      </p:sp>
      <p:pic>
        <p:nvPicPr>
          <p:cNvPr id="13" name="Picture 2" descr="https://miro.medium.com/max/300/0*2XpE-VjhhLGkFDYg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3518" y="226086"/>
            <a:ext cx="574018" cy="765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Afbeelding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950" y="286604"/>
            <a:ext cx="744621" cy="754512"/>
          </a:xfrm>
          <a:prstGeom prst="rect">
            <a:avLst/>
          </a:prstGeom>
        </p:spPr>
      </p:pic>
      <p:pic>
        <p:nvPicPr>
          <p:cNvPr id="2" name="Afbeelding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667" y="2639666"/>
            <a:ext cx="8869013" cy="3229426"/>
          </a:xfrm>
          <a:prstGeom prst="rect">
            <a:avLst/>
          </a:prstGeom>
        </p:spPr>
      </p:pic>
      <p:sp>
        <p:nvSpPr>
          <p:cNvPr id="16" name="Rechthoek 15"/>
          <p:cNvSpPr/>
          <p:nvPr/>
        </p:nvSpPr>
        <p:spPr>
          <a:xfrm>
            <a:off x="9869385" y="5238572"/>
            <a:ext cx="384561" cy="17946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90222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7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143427" y="29887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 smtClean="0">
                <a:solidFill>
                  <a:schemeClr val="tx1"/>
                </a:solidFill>
              </a:rPr>
              <a:t> Unbalanced dataset (as an experiment)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 smtClean="0">
                <a:solidFill>
                  <a:schemeClr val="tx1"/>
                </a:solidFill>
              </a:rPr>
              <a:t>Balanced dataset</a:t>
            </a:r>
            <a:endParaRPr lang="nl-BE" sz="2400" dirty="0">
              <a:solidFill>
                <a:schemeClr val="tx1"/>
              </a:solidFill>
            </a:endParaRPr>
          </a:p>
          <a:p>
            <a:pPr marL="806958" lvl="1" indent="-514350">
              <a:buFont typeface="+mj-lt"/>
              <a:buAutoNum type="arabicParenR"/>
            </a:pPr>
            <a:endParaRPr lang="nl-BE" sz="2200" dirty="0"/>
          </a:p>
        </p:txBody>
      </p:sp>
      <p:sp>
        <p:nvSpPr>
          <p:cNvPr id="1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err="1" smtClean="0"/>
              <a:t>Anoek</a:t>
            </a:r>
            <a:r>
              <a:rPr lang="nl-BE" sz="1400" dirty="0" smtClean="0"/>
              <a:t> </a:t>
            </a:r>
            <a:r>
              <a:rPr lang="nl-BE" sz="1400" dirty="0" err="1" smtClean="0"/>
              <a:t>Strumane</a:t>
            </a:r>
            <a:endParaRPr lang="nl-BE" sz="800" dirty="0"/>
          </a:p>
        </p:txBody>
      </p:sp>
      <p:sp>
        <p:nvSpPr>
          <p:cNvPr id="19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tx1"/>
                </a:solidFill>
              </a:rPr>
              <a:t>Results with SVM: </a:t>
            </a:r>
            <a:r>
              <a:rPr lang="en-GB" b="1" i="1" dirty="0" smtClean="0">
                <a:solidFill>
                  <a:schemeClr val="tx1"/>
                </a:solidFill>
              </a:rPr>
              <a:t>narrative</a:t>
            </a:r>
            <a:r>
              <a:rPr lang="en-GB" dirty="0" smtClean="0">
                <a:solidFill>
                  <a:schemeClr val="tx1"/>
                </a:solidFill>
              </a:rPr>
              <a:t> only</a:t>
            </a:r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3" name="Afbeelding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950" y="286604"/>
            <a:ext cx="744621" cy="754512"/>
          </a:xfrm>
          <a:prstGeom prst="rect">
            <a:avLst/>
          </a:prstGeom>
        </p:spPr>
      </p:pic>
      <p:pic>
        <p:nvPicPr>
          <p:cNvPr id="22" name="Picture 5">
            <a:extLst>
              <a:ext uri="{FF2B5EF4-FFF2-40B4-BE49-F238E27FC236}">
                <a16:creationId xmlns:a16="http://schemas.microsoft.com/office/drawing/2014/main" xmlns="" id="{24A4A73B-BD72-43A3-A97D-F945C1323E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2132" y="1432854"/>
            <a:ext cx="2873060" cy="1686361"/>
          </a:xfrm>
          <a:prstGeom prst="rect">
            <a:avLst/>
          </a:prstGeom>
        </p:spPr>
      </p:pic>
      <p:pic>
        <p:nvPicPr>
          <p:cNvPr id="23" name="Picture 6">
            <a:extLst>
              <a:ext uri="{FF2B5EF4-FFF2-40B4-BE49-F238E27FC236}">
                <a16:creationId xmlns:a16="http://schemas.microsoft.com/office/drawing/2014/main" xmlns="" id="{CBFB7F8C-19CD-44F6-BB51-0FE3AB1836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9006" y="3482500"/>
            <a:ext cx="2946186" cy="2009450"/>
          </a:xfrm>
          <a:prstGeom prst="rect">
            <a:avLst/>
          </a:prstGeom>
        </p:spPr>
      </p:pic>
      <p:pic>
        <p:nvPicPr>
          <p:cNvPr id="24" name="Picture 2" descr="Support Vector Machines Icons - Download Free Vector Icons | Noun ...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6331" y="378257"/>
            <a:ext cx="571205" cy="571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Rechte verbindingslijn met pijl 24"/>
          <p:cNvCxnSpPr/>
          <p:nvPr/>
        </p:nvCxnSpPr>
        <p:spPr>
          <a:xfrm flipH="1">
            <a:off x="10061666" y="5289847"/>
            <a:ext cx="6120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EDA</a:t>
            </a:r>
            <a:r>
              <a:rPr lang="en-GB" sz="1400" b="1" cap="none" dirty="0" smtClean="0"/>
              <a:t> </a:t>
            </a:r>
            <a:r>
              <a:rPr lang="en-GB" sz="1400" cap="none" dirty="0" smtClean="0"/>
              <a:t>– Cleaning – </a:t>
            </a:r>
            <a:r>
              <a:rPr lang="en-GB" sz="1600" b="1" cap="none" dirty="0" smtClean="0"/>
              <a:t>Results SVM </a:t>
            </a:r>
            <a:r>
              <a:rPr lang="en-GB" sz="1400" cap="none" dirty="0" smtClean="0"/>
              <a:t>– </a:t>
            </a:r>
            <a:r>
              <a:rPr lang="en-GB" sz="1400" cap="none" dirty="0"/>
              <a:t>Results </a:t>
            </a:r>
            <a:r>
              <a:rPr lang="en-GB" sz="1400" cap="none" dirty="0" smtClean="0"/>
              <a:t>RF </a:t>
            </a:r>
            <a:r>
              <a:rPr lang="en-GB" sz="1400" cap="none" dirty="0"/>
              <a:t>– Conclusions – Sprint 2 – Sprint 3</a:t>
            </a:r>
            <a:endParaRPr lang="nl-BE" sz="1400" cap="none" dirty="0"/>
          </a:p>
        </p:txBody>
      </p:sp>
    </p:spTree>
    <p:extLst>
      <p:ext uri="{BB962C8B-B14F-4D97-AF65-F5344CB8AC3E}">
        <p14:creationId xmlns:p14="http://schemas.microsoft.com/office/powerpoint/2010/main" val="948395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70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143427" y="29887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tx1"/>
                </a:solidFill>
              </a:rPr>
              <a:t>Run 2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>
                <a:solidFill>
                  <a:schemeClr val="tx1"/>
                </a:solidFill>
              </a:rPr>
              <a:t> 4</a:t>
            </a:r>
            <a:r>
              <a:rPr lang="en-GB" sz="2200" dirty="0" smtClean="0">
                <a:solidFill>
                  <a:schemeClr val="tx1"/>
                </a:solidFill>
              </a:rPr>
              <a:t> batches, 1K complaints, sequence length 128 </a:t>
            </a:r>
            <a:r>
              <a:rPr lang="en-GB" sz="2200" dirty="0" smtClean="0">
                <a:solidFill>
                  <a:schemeClr val="tx1"/>
                </a:solidFill>
                <a:sym typeface="Wingdings" panose="05000000000000000000" pitchFamily="2" charset="2"/>
              </a:rPr>
              <a:t> Down!</a:t>
            </a:r>
            <a:endParaRPr lang="en-GB" sz="1800" dirty="0" smtClean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566928" lvl="3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180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à"/>
            </a:pPr>
            <a:endParaRPr lang="en-GB" sz="1800" dirty="0" smtClean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à"/>
            </a:pPr>
            <a:endParaRPr lang="en-GB" sz="1800" dirty="0" smtClean="0">
              <a:solidFill>
                <a:schemeClr val="tx1"/>
              </a:solidFill>
            </a:endParaRPr>
          </a:p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dirty="0" smtClean="0">
              <a:solidFill>
                <a:schemeClr val="tx1"/>
              </a:solidFill>
            </a:endParaRPr>
          </a:p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18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</p:txBody>
      </p:sp>
      <p:sp>
        <p:nvSpPr>
          <p:cNvPr id="1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smtClean="0"/>
              <a:t>Bryan Van Huyneghem</a:t>
            </a:r>
            <a:endParaRPr lang="nl-BE" sz="800" dirty="0"/>
          </a:p>
        </p:txBody>
      </p:sp>
      <p:sp>
        <p:nvSpPr>
          <p:cNvPr id="19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b="1" i="1" dirty="0">
              <a:solidFill>
                <a:schemeClr val="tx1"/>
              </a:solidFill>
            </a:endParaRPr>
          </a:p>
        </p:txBody>
      </p:sp>
      <p:sp>
        <p:nvSpPr>
          <p:cNvPr id="14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Sprint 1 – Sprint 2 </a:t>
            </a:r>
            <a:r>
              <a:rPr lang="en-GB" sz="1200" cap="none" dirty="0"/>
              <a:t>– </a:t>
            </a:r>
            <a:r>
              <a:rPr lang="en-GB" sz="1400" cap="none" dirty="0" smtClean="0"/>
              <a:t>Pre-processing</a:t>
            </a:r>
            <a:r>
              <a:rPr lang="en-GB" sz="1400" b="1" cap="none" dirty="0" smtClean="0"/>
              <a:t> </a:t>
            </a:r>
            <a:r>
              <a:rPr lang="en-GB" sz="1400" cap="none" dirty="0" smtClean="0"/>
              <a:t>– </a:t>
            </a:r>
            <a:r>
              <a:rPr lang="en-GB" sz="1400" cap="none" dirty="0"/>
              <a:t>LDA – </a:t>
            </a:r>
            <a:r>
              <a:rPr lang="en-GB" sz="1600" b="1" cap="none" dirty="0" smtClean="0"/>
              <a:t>BERT</a:t>
            </a:r>
            <a:endParaRPr lang="nl-BE" sz="1400" b="1" cap="none" dirty="0"/>
          </a:p>
        </p:txBody>
      </p:sp>
      <p:pic>
        <p:nvPicPr>
          <p:cNvPr id="13" name="Picture 2" descr="https://miro.medium.com/max/300/0*2XpE-VjhhLGkFDYg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3518" y="226086"/>
            <a:ext cx="574018" cy="765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Afbeelding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950" y="286604"/>
            <a:ext cx="744621" cy="754512"/>
          </a:xfrm>
          <a:prstGeom prst="rect">
            <a:avLst/>
          </a:prstGeom>
        </p:spPr>
      </p:pic>
      <p:pic>
        <p:nvPicPr>
          <p:cNvPr id="3" name="Afbeelding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4773" y="2725403"/>
            <a:ext cx="8830907" cy="3143689"/>
          </a:xfrm>
          <a:prstGeom prst="rect">
            <a:avLst/>
          </a:prstGeom>
        </p:spPr>
      </p:pic>
      <p:sp>
        <p:nvSpPr>
          <p:cNvPr id="4" name="Rechthoek 3"/>
          <p:cNvSpPr/>
          <p:nvPr/>
        </p:nvSpPr>
        <p:spPr>
          <a:xfrm>
            <a:off x="9878938" y="5298393"/>
            <a:ext cx="384561" cy="17946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5" name="Tekstvak 4"/>
          <p:cNvSpPr txBox="1"/>
          <p:nvPr/>
        </p:nvSpPr>
        <p:spPr>
          <a:xfrm>
            <a:off x="10195132" y="5018791"/>
            <a:ext cx="1276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Went down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24952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0510" y="2639667"/>
            <a:ext cx="8745170" cy="3229426"/>
          </a:xfrm>
          <a:prstGeom prst="rect">
            <a:avLst/>
          </a:prstGeom>
        </p:spPr>
      </p:pic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71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143427" y="29887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tx1"/>
                </a:solidFill>
              </a:rPr>
              <a:t>Run 3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>
                <a:solidFill>
                  <a:schemeClr val="tx1"/>
                </a:solidFill>
              </a:rPr>
              <a:t> 4</a:t>
            </a:r>
            <a:r>
              <a:rPr lang="en-GB" sz="2200" dirty="0" smtClean="0">
                <a:solidFill>
                  <a:schemeClr val="tx1"/>
                </a:solidFill>
              </a:rPr>
              <a:t> batches, 4K complaints, sequence length 128 </a:t>
            </a:r>
            <a:r>
              <a:rPr lang="en-GB" sz="2200" dirty="0" smtClean="0">
                <a:solidFill>
                  <a:schemeClr val="tx1"/>
                </a:solidFill>
                <a:sym typeface="Wingdings" panose="05000000000000000000" pitchFamily="2" charset="2"/>
              </a:rPr>
              <a:t> Up due to increase in complaints</a:t>
            </a:r>
            <a:endParaRPr lang="en-GB" sz="1800" dirty="0" smtClean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566928" lvl="3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180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à"/>
            </a:pPr>
            <a:endParaRPr lang="en-GB" sz="1800" dirty="0" smtClean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à"/>
            </a:pPr>
            <a:endParaRPr lang="en-GB" sz="1800" dirty="0" smtClean="0">
              <a:solidFill>
                <a:schemeClr val="tx1"/>
              </a:solidFill>
            </a:endParaRPr>
          </a:p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dirty="0" smtClean="0">
              <a:solidFill>
                <a:schemeClr val="tx1"/>
              </a:solidFill>
            </a:endParaRPr>
          </a:p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18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</p:txBody>
      </p:sp>
      <p:sp>
        <p:nvSpPr>
          <p:cNvPr id="1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smtClean="0"/>
              <a:t>Bryan Van Huyneghem</a:t>
            </a:r>
            <a:endParaRPr lang="nl-BE" sz="800" dirty="0"/>
          </a:p>
        </p:txBody>
      </p:sp>
      <p:sp>
        <p:nvSpPr>
          <p:cNvPr id="19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b="1" i="1" dirty="0">
              <a:solidFill>
                <a:schemeClr val="tx1"/>
              </a:solidFill>
            </a:endParaRPr>
          </a:p>
        </p:txBody>
      </p:sp>
      <p:sp>
        <p:nvSpPr>
          <p:cNvPr id="14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Sprint 1 – Sprint 2 </a:t>
            </a:r>
            <a:r>
              <a:rPr lang="en-GB" sz="1200" cap="none" dirty="0"/>
              <a:t>– </a:t>
            </a:r>
            <a:r>
              <a:rPr lang="en-GB" sz="1400" cap="none" dirty="0" smtClean="0"/>
              <a:t>Pre-processing</a:t>
            </a:r>
            <a:r>
              <a:rPr lang="en-GB" sz="1400" b="1" cap="none" dirty="0" smtClean="0"/>
              <a:t> </a:t>
            </a:r>
            <a:r>
              <a:rPr lang="en-GB" sz="1400" cap="none" dirty="0" smtClean="0"/>
              <a:t>– </a:t>
            </a:r>
            <a:r>
              <a:rPr lang="en-GB" sz="1400" cap="none" dirty="0"/>
              <a:t>LDA – </a:t>
            </a:r>
            <a:r>
              <a:rPr lang="en-GB" sz="1600" b="1" cap="none" dirty="0" smtClean="0"/>
              <a:t>BERT</a:t>
            </a:r>
            <a:endParaRPr lang="nl-BE" sz="1400" b="1" cap="none" dirty="0"/>
          </a:p>
        </p:txBody>
      </p:sp>
      <p:pic>
        <p:nvPicPr>
          <p:cNvPr id="13" name="Picture 2" descr="https://miro.medium.com/max/300/0*2XpE-VjhhLGkFDYg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3518" y="226086"/>
            <a:ext cx="574018" cy="765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Afbeelding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950" y="286604"/>
            <a:ext cx="744621" cy="754512"/>
          </a:xfrm>
          <a:prstGeom prst="rect">
            <a:avLst/>
          </a:prstGeom>
        </p:spPr>
      </p:pic>
      <p:sp>
        <p:nvSpPr>
          <p:cNvPr id="4" name="Rechthoek 3"/>
          <p:cNvSpPr/>
          <p:nvPr/>
        </p:nvSpPr>
        <p:spPr>
          <a:xfrm>
            <a:off x="9930213" y="5272756"/>
            <a:ext cx="384561" cy="17946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45646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2404" y="2639373"/>
            <a:ext cx="8783276" cy="3191320"/>
          </a:xfrm>
          <a:prstGeom prst="rect">
            <a:avLst/>
          </a:prstGeom>
        </p:spPr>
      </p:pic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72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143427" y="29887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tx1"/>
                </a:solidFill>
              </a:rPr>
              <a:t>Run 4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>
                <a:solidFill>
                  <a:schemeClr val="tx1"/>
                </a:solidFill>
              </a:rPr>
              <a:t> 4</a:t>
            </a:r>
            <a:r>
              <a:rPr lang="en-GB" sz="2200" dirty="0" smtClean="0">
                <a:solidFill>
                  <a:schemeClr val="tx1"/>
                </a:solidFill>
              </a:rPr>
              <a:t> batches, 8K complaints, sequence length 128 </a:t>
            </a:r>
            <a:r>
              <a:rPr lang="en-GB" dirty="0">
                <a:solidFill>
                  <a:schemeClr val="tx1"/>
                </a:solidFill>
                <a:sym typeface="Wingdings" panose="05000000000000000000" pitchFamily="2" charset="2"/>
              </a:rPr>
              <a:t> Up due to increase in complaints</a:t>
            </a:r>
            <a:endParaRPr lang="en-GB" sz="140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1800" dirty="0" smtClean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566928" lvl="3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180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à"/>
            </a:pPr>
            <a:endParaRPr lang="en-GB" sz="1800" dirty="0" smtClean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à"/>
            </a:pPr>
            <a:endParaRPr lang="en-GB" sz="1800" dirty="0" smtClean="0">
              <a:solidFill>
                <a:schemeClr val="tx1"/>
              </a:solidFill>
            </a:endParaRPr>
          </a:p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dirty="0" smtClean="0">
              <a:solidFill>
                <a:schemeClr val="tx1"/>
              </a:solidFill>
            </a:endParaRPr>
          </a:p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18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</p:txBody>
      </p:sp>
      <p:sp>
        <p:nvSpPr>
          <p:cNvPr id="1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smtClean="0"/>
              <a:t>Bryan Van Huyneghem</a:t>
            </a:r>
            <a:endParaRPr lang="nl-BE" sz="800" dirty="0"/>
          </a:p>
        </p:txBody>
      </p:sp>
      <p:sp>
        <p:nvSpPr>
          <p:cNvPr id="19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b="1" i="1" dirty="0">
              <a:solidFill>
                <a:schemeClr val="tx1"/>
              </a:solidFill>
            </a:endParaRPr>
          </a:p>
        </p:txBody>
      </p:sp>
      <p:sp>
        <p:nvSpPr>
          <p:cNvPr id="14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Sprint 1 – Sprint 2 </a:t>
            </a:r>
            <a:r>
              <a:rPr lang="en-GB" sz="1200" cap="none" dirty="0"/>
              <a:t>– </a:t>
            </a:r>
            <a:r>
              <a:rPr lang="en-GB" sz="1400" cap="none" dirty="0" smtClean="0"/>
              <a:t>Pre-processing</a:t>
            </a:r>
            <a:r>
              <a:rPr lang="en-GB" sz="1400" b="1" cap="none" dirty="0" smtClean="0"/>
              <a:t> </a:t>
            </a:r>
            <a:r>
              <a:rPr lang="en-GB" sz="1400" cap="none" dirty="0" smtClean="0"/>
              <a:t>– </a:t>
            </a:r>
            <a:r>
              <a:rPr lang="en-GB" sz="1400" cap="none" dirty="0"/>
              <a:t>LDA – </a:t>
            </a:r>
            <a:r>
              <a:rPr lang="en-GB" sz="1600" b="1" cap="none" dirty="0" smtClean="0"/>
              <a:t>BERT</a:t>
            </a:r>
            <a:endParaRPr lang="nl-BE" sz="1400" b="1" cap="none" dirty="0"/>
          </a:p>
        </p:txBody>
      </p:sp>
      <p:pic>
        <p:nvPicPr>
          <p:cNvPr id="13" name="Picture 2" descr="https://miro.medium.com/max/300/0*2XpE-VjhhLGkFDYg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3518" y="226086"/>
            <a:ext cx="574018" cy="765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Afbeelding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950" y="286604"/>
            <a:ext cx="744621" cy="754512"/>
          </a:xfrm>
          <a:prstGeom prst="rect">
            <a:avLst/>
          </a:prstGeom>
        </p:spPr>
      </p:pic>
      <p:sp>
        <p:nvSpPr>
          <p:cNvPr id="16" name="Rechthoek 15"/>
          <p:cNvSpPr/>
          <p:nvPr/>
        </p:nvSpPr>
        <p:spPr>
          <a:xfrm>
            <a:off x="9869385" y="5238572"/>
            <a:ext cx="384561" cy="17946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06334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409" y="2658719"/>
            <a:ext cx="8726118" cy="3210373"/>
          </a:xfrm>
          <a:prstGeom prst="rect">
            <a:avLst/>
          </a:prstGeom>
        </p:spPr>
      </p:pic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73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143427" y="29887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tx1"/>
                </a:solidFill>
              </a:rPr>
              <a:t>Run 5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>
                <a:solidFill>
                  <a:schemeClr val="tx1"/>
                </a:solidFill>
              </a:rPr>
              <a:t> 4</a:t>
            </a:r>
            <a:r>
              <a:rPr lang="en-GB" sz="2200" dirty="0" smtClean="0">
                <a:solidFill>
                  <a:schemeClr val="tx1"/>
                </a:solidFill>
              </a:rPr>
              <a:t> batches, 20K complaints, sequence length 128 </a:t>
            </a:r>
            <a:r>
              <a:rPr lang="en-GB" dirty="0">
                <a:solidFill>
                  <a:schemeClr val="tx1"/>
                </a:solidFill>
                <a:sym typeface="Wingdings" panose="05000000000000000000" pitchFamily="2" charset="2"/>
              </a:rPr>
              <a:t> Up due to increase in </a:t>
            </a:r>
            <a:r>
              <a:rPr lang="en-GB" dirty="0" smtClean="0">
                <a:solidFill>
                  <a:schemeClr val="tx1"/>
                </a:solidFill>
                <a:sym typeface="Wingdings" panose="05000000000000000000" pitchFamily="2" charset="2"/>
              </a:rPr>
              <a:t>complaints</a:t>
            </a:r>
            <a:endParaRPr lang="en-GB" sz="1800" dirty="0" smtClean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566928" lvl="3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180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à"/>
            </a:pPr>
            <a:endParaRPr lang="en-GB" sz="1800" dirty="0" smtClean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à"/>
            </a:pPr>
            <a:endParaRPr lang="en-GB" sz="1800" dirty="0" smtClean="0">
              <a:solidFill>
                <a:schemeClr val="tx1"/>
              </a:solidFill>
            </a:endParaRPr>
          </a:p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dirty="0" smtClean="0">
              <a:solidFill>
                <a:schemeClr val="tx1"/>
              </a:solidFill>
            </a:endParaRPr>
          </a:p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18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</p:txBody>
      </p:sp>
      <p:sp>
        <p:nvSpPr>
          <p:cNvPr id="1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smtClean="0"/>
              <a:t>Bryan Van Huyneghem</a:t>
            </a:r>
            <a:endParaRPr lang="nl-BE" sz="800" dirty="0"/>
          </a:p>
        </p:txBody>
      </p:sp>
      <p:sp>
        <p:nvSpPr>
          <p:cNvPr id="19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b="1" i="1" dirty="0">
              <a:solidFill>
                <a:schemeClr val="tx1"/>
              </a:solidFill>
            </a:endParaRPr>
          </a:p>
        </p:txBody>
      </p:sp>
      <p:sp>
        <p:nvSpPr>
          <p:cNvPr id="14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Sprint 1 – Sprint 2 </a:t>
            </a:r>
            <a:r>
              <a:rPr lang="en-GB" sz="1200" cap="none" dirty="0"/>
              <a:t>– </a:t>
            </a:r>
            <a:r>
              <a:rPr lang="en-GB" sz="1400" cap="none" dirty="0" smtClean="0"/>
              <a:t>Pre-processing</a:t>
            </a:r>
            <a:r>
              <a:rPr lang="en-GB" sz="1400" b="1" cap="none" dirty="0" smtClean="0"/>
              <a:t> </a:t>
            </a:r>
            <a:r>
              <a:rPr lang="en-GB" sz="1400" cap="none" dirty="0" smtClean="0"/>
              <a:t>– </a:t>
            </a:r>
            <a:r>
              <a:rPr lang="en-GB" sz="1400" cap="none" dirty="0"/>
              <a:t>LDA – </a:t>
            </a:r>
            <a:r>
              <a:rPr lang="en-GB" sz="1600" b="1" cap="none" dirty="0" smtClean="0"/>
              <a:t>BERT</a:t>
            </a:r>
            <a:endParaRPr lang="nl-BE" sz="1400" b="1" cap="none" dirty="0"/>
          </a:p>
        </p:txBody>
      </p:sp>
      <p:pic>
        <p:nvPicPr>
          <p:cNvPr id="13" name="Picture 2" descr="https://miro.medium.com/max/300/0*2XpE-VjhhLGkFDYg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3518" y="226086"/>
            <a:ext cx="574018" cy="765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Afbeelding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950" y="286604"/>
            <a:ext cx="744621" cy="754512"/>
          </a:xfrm>
          <a:prstGeom prst="rect">
            <a:avLst/>
          </a:prstGeom>
        </p:spPr>
      </p:pic>
      <p:sp>
        <p:nvSpPr>
          <p:cNvPr id="16" name="Rechthoek 15"/>
          <p:cNvSpPr/>
          <p:nvPr/>
        </p:nvSpPr>
        <p:spPr>
          <a:xfrm>
            <a:off x="9869385" y="5247118"/>
            <a:ext cx="384561" cy="17946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84605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2404" y="2706351"/>
            <a:ext cx="8783276" cy="3162741"/>
          </a:xfrm>
          <a:prstGeom prst="rect">
            <a:avLst/>
          </a:prstGeom>
        </p:spPr>
      </p:pic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74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143427" y="29887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tx1"/>
                </a:solidFill>
              </a:rPr>
              <a:t>Run 8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>
                <a:solidFill>
                  <a:schemeClr val="tx1"/>
                </a:solidFill>
              </a:rPr>
              <a:t> 4</a:t>
            </a:r>
            <a:r>
              <a:rPr lang="en-GB" sz="2200" dirty="0" smtClean="0">
                <a:solidFill>
                  <a:schemeClr val="tx1"/>
                </a:solidFill>
              </a:rPr>
              <a:t> batches, 106K (all) complaints, sequence length 256</a:t>
            </a:r>
            <a:endParaRPr lang="en-GB" sz="1800" dirty="0" smtClean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566928" lvl="3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180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à"/>
            </a:pPr>
            <a:endParaRPr lang="en-GB" sz="1800" dirty="0" smtClean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à"/>
            </a:pPr>
            <a:endParaRPr lang="en-GB" sz="1800" dirty="0" smtClean="0">
              <a:solidFill>
                <a:schemeClr val="tx1"/>
              </a:solidFill>
            </a:endParaRPr>
          </a:p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dirty="0" smtClean="0">
              <a:solidFill>
                <a:schemeClr val="tx1"/>
              </a:solidFill>
            </a:endParaRPr>
          </a:p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18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</p:txBody>
      </p:sp>
      <p:sp>
        <p:nvSpPr>
          <p:cNvPr id="1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smtClean="0"/>
              <a:t>Bryan Van Huyneghem</a:t>
            </a:r>
            <a:endParaRPr lang="nl-BE" sz="800" dirty="0"/>
          </a:p>
        </p:txBody>
      </p:sp>
      <p:sp>
        <p:nvSpPr>
          <p:cNvPr id="19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b="1" i="1" dirty="0">
              <a:solidFill>
                <a:schemeClr val="tx1"/>
              </a:solidFill>
            </a:endParaRPr>
          </a:p>
        </p:txBody>
      </p:sp>
      <p:sp>
        <p:nvSpPr>
          <p:cNvPr id="14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Sprint 1 – Sprint 2 </a:t>
            </a:r>
            <a:r>
              <a:rPr lang="en-GB" sz="1200" cap="none" dirty="0"/>
              <a:t>– </a:t>
            </a:r>
            <a:r>
              <a:rPr lang="en-GB" sz="1400" cap="none" dirty="0" smtClean="0"/>
              <a:t>Pre-processing</a:t>
            </a:r>
            <a:r>
              <a:rPr lang="en-GB" sz="1400" b="1" cap="none" dirty="0" smtClean="0"/>
              <a:t> </a:t>
            </a:r>
            <a:r>
              <a:rPr lang="en-GB" sz="1400" cap="none" dirty="0" smtClean="0"/>
              <a:t>– </a:t>
            </a:r>
            <a:r>
              <a:rPr lang="en-GB" sz="1400" cap="none" dirty="0"/>
              <a:t>LDA – </a:t>
            </a:r>
            <a:r>
              <a:rPr lang="en-GB" sz="1600" b="1" cap="none" dirty="0" smtClean="0"/>
              <a:t>BERT</a:t>
            </a:r>
            <a:endParaRPr lang="nl-BE" sz="1400" b="1" cap="none" dirty="0"/>
          </a:p>
        </p:txBody>
      </p:sp>
      <p:pic>
        <p:nvPicPr>
          <p:cNvPr id="13" name="Picture 2" descr="https://miro.medium.com/max/300/0*2XpE-VjhhLGkFDYg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3518" y="226086"/>
            <a:ext cx="574018" cy="765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Afbeelding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950" y="286604"/>
            <a:ext cx="744621" cy="754512"/>
          </a:xfrm>
          <a:prstGeom prst="rect">
            <a:avLst/>
          </a:prstGeom>
        </p:spPr>
      </p:pic>
      <p:sp>
        <p:nvSpPr>
          <p:cNvPr id="16" name="Rechthoek 15"/>
          <p:cNvSpPr/>
          <p:nvPr/>
        </p:nvSpPr>
        <p:spPr>
          <a:xfrm>
            <a:off x="9869385" y="5264209"/>
            <a:ext cx="384561" cy="17946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45527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75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143427" y="29887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tx1"/>
                </a:solidFill>
              </a:rPr>
              <a:t>Run 8: confusion matrix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180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à"/>
            </a:pPr>
            <a:endParaRPr lang="en-GB" sz="1800" dirty="0" smtClean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à"/>
            </a:pPr>
            <a:endParaRPr lang="en-GB" sz="1800" dirty="0" smtClean="0">
              <a:solidFill>
                <a:schemeClr val="tx1"/>
              </a:solidFill>
            </a:endParaRPr>
          </a:p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dirty="0" smtClean="0">
              <a:solidFill>
                <a:schemeClr val="tx1"/>
              </a:solidFill>
            </a:endParaRPr>
          </a:p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18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</p:txBody>
      </p:sp>
      <p:sp>
        <p:nvSpPr>
          <p:cNvPr id="1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smtClean="0"/>
              <a:t>Bryan Van Huyneghem</a:t>
            </a:r>
            <a:endParaRPr lang="nl-BE" sz="800" dirty="0"/>
          </a:p>
        </p:txBody>
      </p:sp>
      <p:sp>
        <p:nvSpPr>
          <p:cNvPr id="19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b="1" i="1" dirty="0">
              <a:solidFill>
                <a:schemeClr val="tx1"/>
              </a:solidFill>
            </a:endParaRPr>
          </a:p>
        </p:txBody>
      </p:sp>
      <p:sp>
        <p:nvSpPr>
          <p:cNvPr id="14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Sprint 1 – Sprint 2 </a:t>
            </a:r>
            <a:r>
              <a:rPr lang="en-GB" sz="1200" cap="none" dirty="0"/>
              <a:t>– </a:t>
            </a:r>
            <a:r>
              <a:rPr lang="en-GB" sz="1400" cap="none" dirty="0" smtClean="0"/>
              <a:t>Pre-processing</a:t>
            </a:r>
            <a:r>
              <a:rPr lang="en-GB" sz="1400" b="1" cap="none" dirty="0" smtClean="0"/>
              <a:t> </a:t>
            </a:r>
            <a:r>
              <a:rPr lang="en-GB" sz="1400" cap="none" dirty="0" smtClean="0"/>
              <a:t>– </a:t>
            </a:r>
            <a:r>
              <a:rPr lang="en-GB" sz="1400" cap="none" dirty="0"/>
              <a:t>LDA – </a:t>
            </a:r>
            <a:r>
              <a:rPr lang="en-GB" sz="1600" b="1" cap="none" dirty="0" smtClean="0"/>
              <a:t>BERT</a:t>
            </a:r>
            <a:endParaRPr lang="nl-BE" sz="1400" b="1" cap="none" dirty="0"/>
          </a:p>
        </p:txBody>
      </p:sp>
      <p:pic>
        <p:nvPicPr>
          <p:cNvPr id="13" name="Picture 2" descr="https://miro.medium.com/max/300/0*2XpE-VjhhLGkFDYg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3518" y="226086"/>
            <a:ext cx="574018" cy="765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Afbeelding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950" y="286604"/>
            <a:ext cx="744621" cy="754512"/>
          </a:xfrm>
          <a:prstGeom prst="rect">
            <a:avLst/>
          </a:prstGeom>
        </p:spPr>
      </p:pic>
      <p:pic>
        <p:nvPicPr>
          <p:cNvPr id="4" name="Afbeelding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1294" y="1117818"/>
            <a:ext cx="6862274" cy="4996088"/>
          </a:xfrm>
          <a:prstGeom prst="rect">
            <a:avLst/>
          </a:prstGeom>
        </p:spPr>
      </p:pic>
      <p:cxnSp>
        <p:nvCxnSpPr>
          <p:cNvPr id="7" name="Rechte verbindingslijn met pijl 6"/>
          <p:cNvCxnSpPr/>
          <p:nvPr/>
        </p:nvCxnSpPr>
        <p:spPr>
          <a:xfrm flipV="1">
            <a:off x="3597779" y="1649338"/>
            <a:ext cx="444382" cy="2991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echte verbindingslijn met pijl 8"/>
          <p:cNvCxnSpPr/>
          <p:nvPr/>
        </p:nvCxnSpPr>
        <p:spPr>
          <a:xfrm flipV="1">
            <a:off x="4623275" y="5588950"/>
            <a:ext cx="640934" cy="3035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Rechte verbindingslijn met pijl 19"/>
          <p:cNvCxnSpPr/>
          <p:nvPr/>
        </p:nvCxnSpPr>
        <p:spPr>
          <a:xfrm flipV="1">
            <a:off x="4324172" y="4871103"/>
            <a:ext cx="461473" cy="32474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Rechte verbindingslijn met pijl 21"/>
          <p:cNvCxnSpPr/>
          <p:nvPr/>
        </p:nvCxnSpPr>
        <p:spPr>
          <a:xfrm flipH="1" flipV="1">
            <a:off x="5956419" y="5677983"/>
            <a:ext cx="34184" cy="36404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kstvak 22"/>
          <p:cNvSpPr txBox="1"/>
          <p:nvPr/>
        </p:nvSpPr>
        <p:spPr>
          <a:xfrm>
            <a:off x="126116" y="5880979"/>
            <a:ext cx="4790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Confusion remains an issue in other versions too.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001947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76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143427" y="29887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tx1"/>
                </a:solidFill>
              </a:rPr>
              <a:t>Run 8: training loss 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1800" dirty="0" smtClean="0">
                <a:solidFill>
                  <a:schemeClr val="tx1"/>
                </a:solidFill>
                <a:sym typeface="Wingdings" panose="05000000000000000000" pitchFamily="2" charset="2"/>
              </a:rPr>
              <a:t>  </a:t>
            </a:r>
            <a:r>
              <a:rPr lang="en-GB" sz="2200" dirty="0" smtClean="0">
                <a:solidFill>
                  <a:schemeClr val="tx1"/>
                </a:solidFill>
                <a:sym typeface="Wingdings" panose="05000000000000000000" pitchFamily="2" charset="2"/>
              </a:rPr>
              <a:t>Training loss below 0.5 for first time.</a:t>
            </a:r>
            <a:endParaRPr lang="en-GB" sz="220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à"/>
            </a:pPr>
            <a:endParaRPr lang="en-GB" sz="1800" dirty="0" smtClean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à"/>
            </a:pPr>
            <a:endParaRPr lang="en-GB" sz="1800" dirty="0" smtClean="0">
              <a:solidFill>
                <a:schemeClr val="tx1"/>
              </a:solidFill>
            </a:endParaRPr>
          </a:p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dirty="0" smtClean="0">
              <a:solidFill>
                <a:schemeClr val="tx1"/>
              </a:solidFill>
            </a:endParaRPr>
          </a:p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18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</p:txBody>
      </p:sp>
      <p:sp>
        <p:nvSpPr>
          <p:cNvPr id="1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smtClean="0"/>
              <a:t>Bryan Van Huyneghem</a:t>
            </a:r>
            <a:endParaRPr lang="nl-BE" sz="800" dirty="0"/>
          </a:p>
        </p:txBody>
      </p:sp>
      <p:sp>
        <p:nvSpPr>
          <p:cNvPr id="19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b="1" i="1" dirty="0">
              <a:solidFill>
                <a:schemeClr val="tx1"/>
              </a:solidFill>
            </a:endParaRPr>
          </a:p>
        </p:txBody>
      </p:sp>
      <p:sp>
        <p:nvSpPr>
          <p:cNvPr id="14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Sprint 1 – Sprint 2 </a:t>
            </a:r>
            <a:r>
              <a:rPr lang="en-GB" sz="1200" cap="none" dirty="0"/>
              <a:t>– </a:t>
            </a:r>
            <a:r>
              <a:rPr lang="en-GB" sz="1400" cap="none" dirty="0" smtClean="0"/>
              <a:t>Pre-processing</a:t>
            </a:r>
            <a:r>
              <a:rPr lang="en-GB" sz="1400" b="1" cap="none" dirty="0" smtClean="0"/>
              <a:t> </a:t>
            </a:r>
            <a:r>
              <a:rPr lang="en-GB" sz="1400" cap="none" dirty="0" smtClean="0"/>
              <a:t>– </a:t>
            </a:r>
            <a:r>
              <a:rPr lang="en-GB" sz="1400" cap="none" dirty="0"/>
              <a:t>LDA – </a:t>
            </a:r>
            <a:r>
              <a:rPr lang="en-GB" sz="1600" b="1" cap="none" dirty="0" smtClean="0"/>
              <a:t>BERT</a:t>
            </a:r>
            <a:endParaRPr lang="nl-BE" sz="1400" b="1" cap="none" dirty="0"/>
          </a:p>
        </p:txBody>
      </p:sp>
      <p:pic>
        <p:nvPicPr>
          <p:cNvPr id="13" name="Picture 2" descr="https://miro.medium.com/max/300/0*2XpE-VjhhLGkFDYg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3518" y="226086"/>
            <a:ext cx="574018" cy="765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Afbeelding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950" y="286604"/>
            <a:ext cx="744621" cy="754512"/>
          </a:xfrm>
          <a:prstGeom prst="rect">
            <a:avLst/>
          </a:prstGeom>
        </p:spPr>
      </p:pic>
      <p:pic>
        <p:nvPicPr>
          <p:cNvPr id="2" name="Afbeelding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5977" y="1935267"/>
            <a:ext cx="7353300" cy="3933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219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77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143427" y="29887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tx1"/>
                </a:solidFill>
              </a:rPr>
              <a:t>Runs 9-15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>
                <a:solidFill>
                  <a:schemeClr val="tx1"/>
                </a:solidFill>
              </a:rPr>
              <a:t> </a:t>
            </a:r>
            <a:r>
              <a:rPr lang="en-GB" sz="2200" dirty="0" smtClean="0">
                <a:solidFill>
                  <a:schemeClr val="tx1"/>
                </a:solidFill>
              </a:rPr>
              <a:t> </a:t>
            </a:r>
            <a:r>
              <a:rPr lang="en-GB" sz="2200" b="1" dirty="0" smtClean="0">
                <a:solidFill>
                  <a:schemeClr val="tx1"/>
                </a:solidFill>
              </a:rPr>
              <a:t>run 9)</a:t>
            </a:r>
            <a:r>
              <a:rPr lang="en-GB" sz="2200" dirty="0" smtClean="0">
                <a:solidFill>
                  <a:schemeClr val="tx1"/>
                </a:solidFill>
              </a:rPr>
              <a:t> </a:t>
            </a:r>
            <a:r>
              <a:rPr lang="en-GB" sz="2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8 batches, 40K complaints, sequence length 128: avg. accuracy 0.71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 smtClean="0">
                <a:solidFill>
                  <a:schemeClr val="tx1"/>
                </a:solidFill>
                <a:sym typeface="Wingdings" panose="05000000000000000000" pitchFamily="2" charset="2"/>
              </a:rPr>
              <a:t>  </a:t>
            </a:r>
            <a:r>
              <a:rPr lang="en-GB" sz="2200" b="1" dirty="0" smtClean="0">
                <a:solidFill>
                  <a:schemeClr val="tx1"/>
                </a:solidFill>
              </a:rPr>
              <a:t>run 10)</a:t>
            </a:r>
            <a:r>
              <a:rPr lang="en-GB" sz="2200" dirty="0" smtClean="0">
                <a:solidFill>
                  <a:schemeClr val="tx1"/>
                </a:solidFill>
              </a:rPr>
              <a:t> 8 </a:t>
            </a:r>
            <a:r>
              <a:rPr lang="en-GB" sz="2200" dirty="0">
                <a:solidFill>
                  <a:schemeClr val="tx1"/>
                </a:solidFill>
              </a:rPr>
              <a:t>batches, 106K (all) complaints, sequence length </a:t>
            </a:r>
            <a:r>
              <a:rPr lang="en-GB" sz="2200" dirty="0" smtClean="0">
                <a:solidFill>
                  <a:schemeClr val="tx1"/>
                </a:solidFill>
              </a:rPr>
              <a:t>128: </a:t>
            </a:r>
            <a:r>
              <a:rPr lang="en-GB" sz="2200" dirty="0">
                <a:solidFill>
                  <a:schemeClr val="tx1"/>
                </a:solidFill>
              </a:rPr>
              <a:t>avg. accuracy </a:t>
            </a:r>
            <a:r>
              <a:rPr lang="en-GB" sz="2200" dirty="0" smtClean="0">
                <a:solidFill>
                  <a:schemeClr val="tx1"/>
                </a:solidFill>
              </a:rPr>
              <a:t>0.74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 smtClean="0">
                <a:solidFill>
                  <a:schemeClr val="tx1"/>
                </a:solidFill>
                <a:sym typeface="Wingdings" panose="05000000000000000000" pitchFamily="2" charset="2"/>
              </a:rPr>
              <a:t>  </a:t>
            </a:r>
            <a:r>
              <a:rPr lang="en-GB" sz="2200" b="1" dirty="0">
                <a:solidFill>
                  <a:schemeClr val="tx1"/>
                </a:solidFill>
              </a:rPr>
              <a:t>run </a:t>
            </a:r>
            <a:r>
              <a:rPr lang="en-GB" sz="2200" b="1" dirty="0" smtClean="0">
                <a:solidFill>
                  <a:schemeClr val="tx1"/>
                </a:solidFill>
              </a:rPr>
              <a:t>11)</a:t>
            </a:r>
            <a:r>
              <a:rPr lang="en-GB" sz="2200" dirty="0" smtClean="0">
                <a:solidFill>
                  <a:schemeClr val="tx1"/>
                </a:solidFill>
              </a:rPr>
              <a:t> </a:t>
            </a:r>
            <a:r>
              <a:rPr lang="en-GB" sz="2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8 </a:t>
            </a:r>
            <a:r>
              <a:rPr lang="en-GB" sz="2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batches, </a:t>
            </a:r>
            <a:r>
              <a:rPr lang="en-GB" sz="2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40K </a:t>
            </a:r>
            <a:r>
              <a:rPr lang="en-GB" sz="2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complaints, sequence length </a:t>
            </a:r>
            <a:r>
              <a:rPr lang="en-GB" sz="2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256: </a:t>
            </a:r>
            <a:r>
              <a:rPr lang="en-GB" sz="2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avg. accuracy </a:t>
            </a:r>
            <a:r>
              <a:rPr lang="en-GB" sz="2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0.74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 smtClean="0">
                <a:solidFill>
                  <a:schemeClr val="tx1"/>
                </a:solidFill>
                <a:sym typeface="Wingdings" panose="05000000000000000000" pitchFamily="2" charset="2"/>
              </a:rPr>
              <a:t>  </a:t>
            </a:r>
            <a:r>
              <a:rPr lang="en-GB" sz="2200" b="1" dirty="0">
                <a:solidFill>
                  <a:schemeClr val="tx1"/>
                </a:solidFill>
              </a:rPr>
              <a:t>run </a:t>
            </a:r>
            <a:r>
              <a:rPr lang="en-GB" sz="2200" b="1" dirty="0" smtClean="0">
                <a:solidFill>
                  <a:schemeClr val="tx1"/>
                </a:solidFill>
              </a:rPr>
              <a:t>12)</a:t>
            </a:r>
            <a:r>
              <a:rPr lang="en-GB" sz="2200" dirty="0" smtClean="0">
                <a:solidFill>
                  <a:schemeClr val="tx1"/>
                </a:solidFill>
              </a:rPr>
              <a:t> 8 </a:t>
            </a:r>
            <a:r>
              <a:rPr lang="en-GB" sz="2200" dirty="0">
                <a:solidFill>
                  <a:schemeClr val="tx1"/>
                </a:solidFill>
              </a:rPr>
              <a:t>batches, 106K (all) complaints, sequence length </a:t>
            </a:r>
            <a:r>
              <a:rPr lang="en-GB" sz="2200" dirty="0" smtClean="0">
                <a:solidFill>
                  <a:schemeClr val="tx1"/>
                </a:solidFill>
              </a:rPr>
              <a:t>256: </a:t>
            </a:r>
            <a:r>
              <a:rPr lang="en-GB" sz="2200" dirty="0">
                <a:solidFill>
                  <a:schemeClr val="tx1"/>
                </a:solidFill>
              </a:rPr>
              <a:t>avg. accuracy </a:t>
            </a:r>
            <a:r>
              <a:rPr lang="en-GB" sz="2200" dirty="0" smtClean="0">
                <a:solidFill>
                  <a:schemeClr val="tx1"/>
                </a:solidFill>
              </a:rPr>
              <a:t>0.75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 smtClean="0">
                <a:solidFill>
                  <a:schemeClr val="tx1"/>
                </a:solidFill>
                <a:sym typeface="Wingdings" panose="05000000000000000000" pitchFamily="2" charset="2"/>
              </a:rPr>
              <a:t>  </a:t>
            </a:r>
            <a:r>
              <a:rPr lang="en-GB" sz="2200" b="1" dirty="0">
                <a:solidFill>
                  <a:schemeClr val="tx1"/>
                </a:solidFill>
              </a:rPr>
              <a:t>run </a:t>
            </a:r>
            <a:r>
              <a:rPr lang="en-GB" sz="2200" b="1" dirty="0" smtClean="0">
                <a:solidFill>
                  <a:schemeClr val="tx1"/>
                </a:solidFill>
              </a:rPr>
              <a:t>13)</a:t>
            </a:r>
            <a:r>
              <a:rPr lang="en-GB" sz="2200" dirty="0" smtClean="0">
                <a:solidFill>
                  <a:schemeClr val="tx1"/>
                </a:solidFill>
              </a:rPr>
              <a:t> 16 </a:t>
            </a:r>
            <a:r>
              <a:rPr lang="en-GB" sz="2200" dirty="0">
                <a:solidFill>
                  <a:schemeClr val="tx1"/>
                </a:solidFill>
              </a:rPr>
              <a:t>batches, 106K (all) complaints, sequence length </a:t>
            </a:r>
            <a:r>
              <a:rPr lang="en-GB" sz="2200" dirty="0" smtClean="0">
                <a:solidFill>
                  <a:schemeClr val="tx1"/>
                </a:solidFill>
              </a:rPr>
              <a:t>128: </a:t>
            </a:r>
            <a:r>
              <a:rPr lang="en-GB" sz="2200" dirty="0">
                <a:solidFill>
                  <a:schemeClr val="tx1"/>
                </a:solidFill>
              </a:rPr>
              <a:t>avg. accuracy </a:t>
            </a:r>
            <a:r>
              <a:rPr lang="en-GB" sz="2200" dirty="0" smtClean="0">
                <a:solidFill>
                  <a:schemeClr val="tx1"/>
                </a:solidFill>
              </a:rPr>
              <a:t>0.74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 smtClean="0">
                <a:solidFill>
                  <a:schemeClr val="tx1"/>
                </a:solidFill>
                <a:sym typeface="Wingdings" panose="05000000000000000000" pitchFamily="2" charset="2"/>
              </a:rPr>
              <a:t>  </a:t>
            </a:r>
            <a:r>
              <a:rPr lang="en-GB" sz="2200" b="1" dirty="0">
                <a:solidFill>
                  <a:schemeClr val="tx1"/>
                </a:solidFill>
              </a:rPr>
              <a:t>run </a:t>
            </a:r>
            <a:r>
              <a:rPr lang="en-GB" sz="2200" b="1" dirty="0" smtClean="0">
                <a:solidFill>
                  <a:schemeClr val="tx1"/>
                </a:solidFill>
              </a:rPr>
              <a:t>14)</a:t>
            </a:r>
            <a:r>
              <a:rPr lang="en-GB" sz="2200" dirty="0" smtClean="0">
                <a:solidFill>
                  <a:schemeClr val="tx1"/>
                </a:solidFill>
              </a:rPr>
              <a:t> </a:t>
            </a:r>
            <a:r>
              <a:rPr lang="en-GB" sz="2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16 batches</a:t>
            </a:r>
            <a:r>
              <a:rPr lang="en-GB" sz="2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en-GB" sz="2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40K </a:t>
            </a:r>
            <a:r>
              <a:rPr lang="en-GB" sz="2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complaints, sequence length </a:t>
            </a:r>
            <a:r>
              <a:rPr lang="en-GB" sz="2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256: </a:t>
            </a:r>
            <a:r>
              <a:rPr lang="en-GB" sz="2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avg. accuracy </a:t>
            </a:r>
            <a:r>
              <a:rPr lang="en-GB" sz="2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0.72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 smtClean="0">
                <a:solidFill>
                  <a:schemeClr val="tx1"/>
                </a:solidFill>
                <a:sym typeface="Wingdings" panose="05000000000000000000" pitchFamily="2" charset="2"/>
              </a:rPr>
              <a:t>  </a:t>
            </a:r>
            <a:r>
              <a:rPr lang="en-GB" sz="2200" b="1" dirty="0">
                <a:solidFill>
                  <a:schemeClr val="tx1"/>
                </a:solidFill>
              </a:rPr>
              <a:t>run </a:t>
            </a:r>
            <a:r>
              <a:rPr lang="en-GB" sz="2200" b="1" dirty="0" smtClean="0">
                <a:solidFill>
                  <a:schemeClr val="tx1"/>
                </a:solidFill>
              </a:rPr>
              <a:t>15)</a:t>
            </a:r>
            <a:r>
              <a:rPr lang="en-GB" sz="2200" dirty="0" smtClean="0">
                <a:solidFill>
                  <a:schemeClr val="tx1"/>
                </a:solidFill>
              </a:rPr>
              <a:t> 16 </a:t>
            </a:r>
            <a:r>
              <a:rPr lang="en-GB" sz="2200" dirty="0">
                <a:solidFill>
                  <a:schemeClr val="tx1"/>
                </a:solidFill>
              </a:rPr>
              <a:t>batches, 106K (all) complaints, sequence length </a:t>
            </a:r>
            <a:r>
              <a:rPr lang="en-GB" sz="2200" dirty="0" smtClean="0">
                <a:solidFill>
                  <a:schemeClr val="tx1"/>
                </a:solidFill>
              </a:rPr>
              <a:t>256: </a:t>
            </a:r>
            <a:r>
              <a:rPr lang="en-GB" sz="2200" dirty="0">
                <a:solidFill>
                  <a:schemeClr val="tx1"/>
                </a:solidFill>
              </a:rPr>
              <a:t>avg. accuracy </a:t>
            </a:r>
            <a:r>
              <a:rPr lang="en-GB" sz="2200" dirty="0" smtClean="0">
                <a:solidFill>
                  <a:schemeClr val="tx1"/>
                </a:solidFill>
              </a:rPr>
              <a:t>0.75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 i="1" dirty="0" smtClean="0">
                <a:solidFill>
                  <a:schemeClr val="tx1"/>
                </a:solidFill>
              </a:rPr>
              <a:t>Observations:</a:t>
            </a:r>
            <a:endParaRPr lang="en-GB" sz="2200" dirty="0" smtClean="0">
              <a:solidFill>
                <a:schemeClr val="tx1"/>
              </a:solidFill>
            </a:endParaRPr>
          </a:p>
          <a:p>
            <a:pPr marL="201168" lvl="1" indent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i="1" dirty="0" smtClean="0">
                <a:solidFill>
                  <a:schemeClr val="tx1"/>
                </a:solidFill>
              </a:rPr>
              <a:t>More complaints yield slightly higher results.</a:t>
            </a:r>
          </a:p>
          <a:p>
            <a:pPr marL="201168" lvl="1" indent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i="1" dirty="0" smtClean="0">
                <a:solidFill>
                  <a:schemeClr val="tx1"/>
                </a:solidFill>
              </a:rPr>
              <a:t>Increase in batch size =/= better performance, despite intuition it might.</a:t>
            </a:r>
          </a:p>
          <a:p>
            <a:pPr marL="201168" lvl="1" indent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2200" i="1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566928" lvl="3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180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à"/>
            </a:pPr>
            <a:endParaRPr lang="en-GB" sz="1800" dirty="0" smtClean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à"/>
            </a:pPr>
            <a:endParaRPr lang="en-GB" sz="1800" dirty="0" smtClean="0">
              <a:solidFill>
                <a:schemeClr val="tx1"/>
              </a:solidFill>
            </a:endParaRPr>
          </a:p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dirty="0" smtClean="0">
              <a:solidFill>
                <a:schemeClr val="tx1"/>
              </a:solidFill>
            </a:endParaRPr>
          </a:p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18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</p:txBody>
      </p:sp>
      <p:sp>
        <p:nvSpPr>
          <p:cNvPr id="1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smtClean="0"/>
              <a:t>Bryan Van Huyneghem</a:t>
            </a:r>
            <a:endParaRPr lang="nl-BE" sz="800" dirty="0"/>
          </a:p>
        </p:txBody>
      </p:sp>
      <p:sp>
        <p:nvSpPr>
          <p:cNvPr id="19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b="1" i="1" dirty="0">
              <a:solidFill>
                <a:schemeClr val="tx1"/>
              </a:solidFill>
            </a:endParaRPr>
          </a:p>
        </p:txBody>
      </p:sp>
      <p:sp>
        <p:nvSpPr>
          <p:cNvPr id="14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Sprint 1 – Sprint 2 </a:t>
            </a:r>
            <a:r>
              <a:rPr lang="en-GB" sz="1200" cap="none" dirty="0"/>
              <a:t>– </a:t>
            </a:r>
            <a:r>
              <a:rPr lang="en-GB" sz="1400" cap="none" dirty="0" smtClean="0"/>
              <a:t>Pre-processing</a:t>
            </a:r>
            <a:r>
              <a:rPr lang="en-GB" sz="1400" b="1" cap="none" dirty="0" smtClean="0"/>
              <a:t> </a:t>
            </a:r>
            <a:r>
              <a:rPr lang="en-GB" sz="1400" cap="none" dirty="0" smtClean="0"/>
              <a:t>– </a:t>
            </a:r>
            <a:r>
              <a:rPr lang="en-GB" sz="1400" cap="none" dirty="0"/>
              <a:t>LDA – </a:t>
            </a:r>
            <a:r>
              <a:rPr lang="en-GB" sz="1600" b="1" cap="none" dirty="0" smtClean="0"/>
              <a:t>BERT</a:t>
            </a:r>
            <a:endParaRPr lang="nl-BE" sz="1400" b="1" cap="none" dirty="0"/>
          </a:p>
        </p:txBody>
      </p:sp>
      <p:pic>
        <p:nvPicPr>
          <p:cNvPr id="13" name="Picture 2" descr="https://miro.medium.com/max/300/0*2XpE-VjhhLGkFDYg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3518" y="226086"/>
            <a:ext cx="574018" cy="765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Afbeelding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950" y="286604"/>
            <a:ext cx="744621" cy="754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536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78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143427" y="29887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tx1"/>
                </a:solidFill>
              </a:rPr>
              <a:t>Version 2 runs (nearly fully cleaned)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>
                <a:solidFill>
                  <a:schemeClr val="tx1"/>
                </a:solidFill>
              </a:rPr>
              <a:t>  </a:t>
            </a:r>
            <a:r>
              <a:rPr lang="en-GB" sz="2200" b="1" dirty="0">
                <a:solidFill>
                  <a:schemeClr val="tx1"/>
                </a:solidFill>
              </a:rPr>
              <a:t>run </a:t>
            </a:r>
            <a:r>
              <a:rPr lang="en-GB" sz="2200" b="1" dirty="0" smtClean="0">
                <a:solidFill>
                  <a:schemeClr val="tx1"/>
                </a:solidFill>
              </a:rPr>
              <a:t>1)</a:t>
            </a:r>
            <a:r>
              <a:rPr lang="en-GB" sz="2200" dirty="0" smtClean="0">
                <a:solidFill>
                  <a:schemeClr val="tx1"/>
                </a:solidFill>
              </a:rPr>
              <a:t> </a:t>
            </a:r>
            <a:r>
              <a:rPr lang="en-GB" sz="2200" dirty="0">
                <a:solidFill>
                  <a:schemeClr val="tx1"/>
                </a:solidFill>
              </a:rPr>
              <a:t>8 batches, 106K (all) </a:t>
            </a:r>
            <a:r>
              <a:rPr lang="en-GB" sz="2200" dirty="0" smtClean="0">
                <a:solidFill>
                  <a:schemeClr val="tx1"/>
                </a:solidFill>
              </a:rPr>
              <a:t>complaints</a:t>
            </a:r>
            <a:r>
              <a:rPr lang="en-GB" sz="2200" dirty="0">
                <a:solidFill>
                  <a:schemeClr val="tx1"/>
                </a:solidFill>
              </a:rPr>
              <a:t>, sequence length 128: avg. accuracy </a:t>
            </a:r>
            <a:r>
              <a:rPr lang="en-GB" sz="2200" dirty="0" smtClean="0">
                <a:solidFill>
                  <a:schemeClr val="tx1"/>
                </a:solidFill>
              </a:rPr>
              <a:t>0.75</a:t>
            </a: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>
                <a:solidFill>
                  <a:schemeClr val="tx1"/>
                </a:solidFill>
                <a:sym typeface="Wingdings" panose="05000000000000000000" pitchFamily="2" charset="2"/>
              </a:rPr>
              <a:t>  </a:t>
            </a:r>
            <a:r>
              <a:rPr lang="en-GB" sz="2200" b="1" dirty="0">
                <a:solidFill>
                  <a:schemeClr val="tx1"/>
                </a:solidFill>
              </a:rPr>
              <a:t>run 2</a:t>
            </a:r>
            <a:r>
              <a:rPr lang="en-GB" sz="2200" b="1" dirty="0" smtClean="0">
                <a:solidFill>
                  <a:schemeClr val="tx1"/>
                </a:solidFill>
              </a:rPr>
              <a:t>)</a:t>
            </a:r>
            <a:r>
              <a:rPr lang="en-GB" sz="2200" dirty="0" smtClean="0">
                <a:solidFill>
                  <a:schemeClr val="tx1"/>
                </a:solidFill>
              </a:rPr>
              <a:t> </a:t>
            </a:r>
            <a:r>
              <a:rPr lang="en-GB" sz="2200" dirty="0">
                <a:solidFill>
                  <a:schemeClr val="tx1"/>
                </a:solidFill>
              </a:rPr>
              <a:t>8 batches, 106K (all) complaints, sequence length </a:t>
            </a:r>
            <a:r>
              <a:rPr lang="en-GB" sz="2200" dirty="0" smtClean="0">
                <a:solidFill>
                  <a:schemeClr val="tx1"/>
                </a:solidFill>
              </a:rPr>
              <a:t>256: </a:t>
            </a:r>
            <a:r>
              <a:rPr lang="en-GB" sz="2200" dirty="0">
                <a:solidFill>
                  <a:schemeClr val="tx1"/>
                </a:solidFill>
              </a:rPr>
              <a:t>avg. accuracy </a:t>
            </a:r>
            <a:r>
              <a:rPr lang="en-GB" sz="2200" dirty="0" smtClean="0">
                <a:solidFill>
                  <a:schemeClr val="tx1"/>
                </a:solidFill>
              </a:rPr>
              <a:t>0.76</a:t>
            </a: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>
                <a:solidFill>
                  <a:schemeClr val="tx1"/>
                </a:solidFill>
                <a:sym typeface="Wingdings" panose="05000000000000000000" pitchFamily="2" charset="2"/>
              </a:rPr>
              <a:t>  </a:t>
            </a:r>
            <a:r>
              <a:rPr lang="en-GB" sz="2200" b="1" dirty="0">
                <a:solidFill>
                  <a:schemeClr val="tx1"/>
                </a:solidFill>
              </a:rPr>
              <a:t>run 3</a:t>
            </a:r>
            <a:r>
              <a:rPr lang="en-GB" sz="2200" b="1" dirty="0" smtClean="0">
                <a:solidFill>
                  <a:schemeClr val="tx1"/>
                </a:solidFill>
              </a:rPr>
              <a:t>)</a:t>
            </a:r>
            <a:r>
              <a:rPr lang="en-GB" sz="2200" dirty="0" smtClean="0">
                <a:solidFill>
                  <a:schemeClr val="tx1"/>
                </a:solidFill>
              </a:rPr>
              <a:t> 16 </a:t>
            </a:r>
            <a:r>
              <a:rPr lang="en-GB" sz="2200" dirty="0">
                <a:solidFill>
                  <a:schemeClr val="tx1"/>
                </a:solidFill>
              </a:rPr>
              <a:t>batches, 106K (all) </a:t>
            </a:r>
            <a:r>
              <a:rPr lang="en-GB" sz="2200" dirty="0" smtClean="0">
                <a:solidFill>
                  <a:schemeClr val="tx1"/>
                </a:solidFill>
              </a:rPr>
              <a:t>complaints</a:t>
            </a:r>
            <a:r>
              <a:rPr lang="en-GB" sz="2200" dirty="0">
                <a:solidFill>
                  <a:schemeClr val="tx1"/>
                </a:solidFill>
              </a:rPr>
              <a:t>, sequence length </a:t>
            </a:r>
            <a:r>
              <a:rPr lang="en-GB" sz="2200" dirty="0" smtClean="0">
                <a:solidFill>
                  <a:schemeClr val="tx1"/>
                </a:solidFill>
              </a:rPr>
              <a:t>128: </a:t>
            </a:r>
            <a:r>
              <a:rPr lang="en-GB" sz="2200" dirty="0">
                <a:solidFill>
                  <a:schemeClr val="tx1"/>
                </a:solidFill>
              </a:rPr>
              <a:t>avg. accuracy </a:t>
            </a:r>
            <a:r>
              <a:rPr lang="en-GB" sz="2200" dirty="0" smtClean="0">
                <a:solidFill>
                  <a:schemeClr val="tx1"/>
                </a:solidFill>
              </a:rPr>
              <a:t>0.75</a:t>
            </a: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>
                <a:solidFill>
                  <a:schemeClr val="tx1"/>
                </a:solidFill>
                <a:sym typeface="Wingdings" panose="05000000000000000000" pitchFamily="2" charset="2"/>
              </a:rPr>
              <a:t>  </a:t>
            </a:r>
            <a:r>
              <a:rPr lang="en-GB" sz="2200" b="1" dirty="0">
                <a:solidFill>
                  <a:schemeClr val="tx1"/>
                </a:solidFill>
              </a:rPr>
              <a:t>run 4</a:t>
            </a:r>
            <a:r>
              <a:rPr lang="en-GB" sz="2200" b="1" dirty="0" smtClean="0">
                <a:solidFill>
                  <a:schemeClr val="tx1"/>
                </a:solidFill>
              </a:rPr>
              <a:t>)</a:t>
            </a:r>
            <a:r>
              <a:rPr lang="en-GB" sz="2200" dirty="0" smtClean="0">
                <a:solidFill>
                  <a:schemeClr val="tx1"/>
                </a:solidFill>
              </a:rPr>
              <a:t> 16 </a:t>
            </a:r>
            <a:r>
              <a:rPr lang="en-GB" sz="2200" dirty="0">
                <a:solidFill>
                  <a:schemeClr val="tx1"/>
                </a:solidFill>
              </a:rPr>
              <a:t>batches, 106K (all) complaints, sequence length 256: avg. accuracy </a:t>
            </a:r>
            <a:r>
              <a:rPr lang="en-GB" sz="2200" dirty="0" smtClean="0">
                <a:solidFill>
                  <a:schemeClr val="tx1"/>
                </a:solidFill>
              </a:rPr>
              <a:t>0.77</a:t>
            </a:r>
            <a:endParaRPr lang="en-GB" sz="220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à"/>
            </a:pPr>
            <a:endParaRPr lang="en-GB" sz="1800" dirty="0" smtClean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à"/>
            </a:pPr>
            <a:endParaRPr lang="en-GB" sz="1800" dirty="0" smtClean="0">
              <a:solidFill>
                <a:schemeClr val="tx1"/>
              </a:solidFill>
            </a:endParaRPr>
          </a:p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2200" dirty="0" smtClean="0">
              <a:solidFill>
                <a:schemeClr val="tx1"/>
              </a:solidFill>
            </a:endParaRPr>
          </a:p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 i="1" dirty="0">
                <a:solidFill>
                  <a:schemeClr val="tx1"/>
                </a:solidFill>
              </a:rPr>
              <a:t>Observations:</a:t>
            </a:r>
            <a:endParaRPr lang="en-GB" sz="2200" dirty="0">
              <a:solidFill>
                <a:schemeClr val="tx1"/>
              </a:solidFill>
            </a:endParaRPr>
          </a:p>
          <a:p>
            <a:pPr marL="201168" lvl="1" indent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i="1" dirty="0" smtClean="0">
                <a:solidFill>
                  <a:schemeClr val="tx1"/>
                </a:solidFill>
              </a:rPr>
              <a:t>Steady accuracy, though training loss between epochs is lower than version 1.</a:t>
            </a:r>
          </a:p>
          <a:p>
            <a:pPr marL="201168" lvl="1" indent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i="1" dirty="0" smtClean="0">
                <a:solidFill>
                  <a:schemeClr val="tx1"/>
                </a:solidFill>
              </a:rPr>
              <a:t>Models take less time to run.</a:t>
            </a:r>
            <a:endParaRPr lang="en-GB" sz="2200" i="1" dirty="0">
              <a:solidFill>
                <a:schemeClr val="tx1"/>
              </a:solidFill>
            </a:endParaRPr>
          </a:p>
          <a:p>
            <a:pPr marL="201168" lvl="1" indent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i="1" dirty="0">
                <a:solidFill>
                  <a:schemeClr val="tx1"/>
                </a:solidFill>
              </a:rPr>
              <a:t>Increase in batch </a:t>
            </a:r>
            <a:r>
              <a:rPr lang="en-GB" sz="2200" i="1" dirty="0" smtClean="0">
                <a:solidFill>
                  <a:schemeClr val="tx1"/>
                </a:solidFill>
              </a:rPr>
              <a:t>size == slightly better result, but negligible.</a:t>
            </a: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dirty="0" smtClean="0">
              <a:solidFill>
                <a:schemeClr val="tx1"/>
              </a:solidFill>
            </a:endParaRPr>
          </a:p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18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</p:txBody>
      </p:sp>
      <p:sp>
        <p:nvSpPr>
          <p:cNvPr id="1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smtClean="0"/>
              <a:t>Bryan Van Huyneghem</a:t>
            </a:r>
            <a:endParaRPr lang="nl-BE" sz="800" dirty="0"/>
          </a:p>
        </p:txBody>
      </p:sp>
      <p:sp>
        <p:nvSpPr>
          <p:cNvPr id="19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b="1" i="1" dirty="0">
              <a:solidFill>
                <a:schemeClr val="tx1"/>
              </a:solidFill>
            </a:endParaRPr>
          </a:p>
        </p:txBody>
      </p:sp>
      <p:sp>
        <p:nvSpPr>
          <p:cNvPr id="14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Sprint 1 – Sprint 2 </a:t>
            </a:r>
            <a:r>
              <a:rPr lang="en-GB" sz="1200" cap="none" dirty="0"/>
              <a:t>– </a:t>
            </a:r>
            <a:r>
              <a:rPr lang="en-GB" sz="1400" cap="none" dirty="0" smtClean="0"/>
              <a:t>Pre-processing</a:t>
            </a:r>
            <a:r>
              <a:rPr lang="en-GB" sz="1400" b="1" cap="none" dirty="0" smtClean="0"/>
              <a:t> </a:t>
            </a:r>
            <a:r>
              <a:rPr lang="en-GB" sz="1400" cap="none" dirty="0" smtClean="0"/>
              <a:t>– </a:t>
            </a:r>
            <a:r>
              <a:rPr lang="en-GB" sz="1400" cap="none" dirty="0"/>
              <a:t>LDA – </a:t>
            </a:r>
            <a:r>
              <a:rPr lang="en-GB" sz="1600" b="1" cap="none" dirty="0" smtClean="0"/>
              <a:t>BERT</a:t>
            </a:r>
            <a:endParaRPr lang="nl-BE" sz="1400" b="1" cap="none" dirty="0"/>
          </a:p>
        </p:txBody>
      </p:sp>
      <p:pic>
        <p:nvPicPr>
          <p:cNvPr id="13" name="Picture 2" descr="https://miro.medium.com/max/300/0*2XpE-VjhhLGkFDYg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3518" y="226086"/>
            <a:ext cx="574018" cy="765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Afbeelding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950" y="286604"/>
            <a:ext cx="744621" cy="754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520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79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143427" y="29887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tx1"/>
                </a:solidFill>
              </a:rPr>
              <a:t>Version 3 runs (partially cleaned)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400" dirty="0">
                <a:solidFill>
                  <a:schemeClr val="tx1"/>
                </a:solidFill>
              </a:rPr>
              <a:t>  </a:t>
            </a:r>
            <a:r>
              <a:rPr lang="en-GB" sz="2400" b="1" dirty="0">
                <a:solidFill>
                  <a:schemeClr val="tx1"/>
                </a:solidFill>
              </a:rPr>
              <a:t>run </a:t>
            </a:r>
            <a:r>
              <a:rPr lang="en-GB" sz="2400" b="1" dirty="0" smtClean="0">
                <a:solidFill>
                  <a:schemeClr val="tx1"/>
                </a:solidFill>
              </a:rPr>
              <a:t>1)</a:t>
            </a:r>
            <a:r>
              <a:rPr lang="en-GB" sz="2400" dirty="0" smtClean="0">
                <a:solidFill>
                  <a:schemeClr val="tx1"/>
                </a:solidFill>
              </a:rPr>
              <a:t> </a:t>
            </a:r>
            <a:r>
              <a:rPr lang="en-GB" sz="2400" dirty="0">
                <a:solidFill>
                  <a:schemeClr val="tx1"/>
                </a:solidFill>
              </a:rPr>
              <a:t>8 batches, 106K (all) </a:t>
            </a:r>
            <a:r>
              <a:rPr lang="en-GB" sz="2400" dirty="0" smtClean="0">
                <a:solidFill>
                  <a:schemeClr val="tx1"/>
                </a:solidFill>
              </a:rPr>
              <a:t>complaints</a:t>
            </a:r>
            <a:r>
              <a:rPr lang="en-GB" sz="2400" dirty="0">
                <a:solidFill>
                  <a:schemeClr val="tx1"/>
                </a:solidFill>
              </a:rPr>
              <a:t>, sequence length 128: avg. accuracy </a:t>
            </a:r>
            <a:r>
              <a:rPr lang="en-GB" sz="2400" dirty="0" smtClean="0">
                <a:solidFill>
                  <a:schemeClr val="tx1"/>
                </a:solidFill>
              </a:rPr>
              <a:t>0.77</a:t>
            </a:r>
            <a:endParaRPr lang="en-GB" sz="24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400" dirty="0">
                <a:solidFill>
                  <a:schemeClr val="tx1"/>
                </a:solidFill>
                <a:sym typeface="Wingdings" panose="05000000000000000000" pitchFamily="2" charset="2"/>
              </a:rPr>
              <a:t>  </a:t>
            </a:r>
            <a:r>
              <a:rPr lang="en-GB" sz="2400" b="1" dirty="0">
                <a:solidFill>
                  <a:schemeClr val="tx1"/>
                </a:solidFill>
              </a:rPr>
              <a:t>run 2</a:t>
            </a:r>
            <a:r>
              <a:rPr lang="en-GB" sz="2400" b="1" dirty="0" smtClean="0">
                <a:solidFill>
                  <a:schemeClr val="tx1"/>
                </a:solidFill>
              </a:rPr>
              <a:t>)</a:t>
            </a:r>
            <a:r>
              <a:rPr lang="en-GB" sz="2400" dirty="0" smtClean="0">
                <a:solidFill>
                  <a:schemeClr val="tx1"/>
                </a:solidFill>
              </a:rPr>
              <a:t> </a:t>
            </a:r>
            <a:r>
              <a:rPr lang="en-GB" sz="2400" dirty="0">
                <a:solidFill>
                  <a:schemeClr val="tx1"/>
                </a:solidFill>
              </a:rPr>
              <a:t>8 batches, 106K (all) complaints, sequence length </a:t>
            </a:r>
            <a:r>
              <a:rPr lang="en-GB" sz="2400" dirty="0" smtClean="0">
                <a:solidFill>
                  <a:schemeClr val="tx1"/>
                </a:solidFill>
              </a:rPr>
              <a:t>256: </a:t>
            </a:r>
            <a:r>
              <a:rPr lang="en-GB" sz="2400" dirty="0">
                <a:solidFill>
                  <a:schemeClr val="tx1"/>
                </a:solidFill>
              </a:rPr>
              <a:t>avg. accuracy </a:t>
            </a:r>
            <a:r>
              <a:rPr lang="en-GB" sz="2400" dirty="0" smtClean="0">
                <a:solidFill>
                  <a:schemeClr val="tx1"/>
                </a:solidFill>
              </a:rPr>
              <a:t>0.78</a:t>
            </a:r>
            <a:endParaRPr lang="en-GB" sz="24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400" dirty="0">
                <a:solidFill>
                  <a:schemeClr val="tx1"/>
                </a:solidFill>
                <a:sym typeface="Wingdings" panose="05000000000000000000" pitchFamily="2" charset="2"/>
              </a:rPr>
              <a:t>  </a:t>
            </a:r>
            <a:r>
              <a:rPr lang="en-GB" sz="2400" b="1" dirty="0">
                <a:solidFill>
                  <a:schemeClr val="tx1"/>
                </a:solidFill>
              </a:rPr>
              <a:t>run 3</a:t>
            </a:r>
            <a:r>
              <a:rPr lang="en-GB" sz="2400" b="1" dirty="0" smtClean="0">
                <a:solidFill>
                  <a:schemeClr val="tx1"/>
                </a:solidFill>
              </a:rPr>
              <a:t>)</a:t>
            </a:r>
            <a:r>
              <a:rPr lang="en-GB" sz="2400" dirty="0" smtClean="0">
                <a:solidFill>
                  <a:schemeClr val="tx1"/>
                </a:solidFill>
              </a:rPr>
              <a:t> 16 </a:t>
            </a:r>
            <a:r>
              <a:rPr lang="en-GB" sz="2400" dirty="0">
                <a:solidFill>
                  <a:schemeClr val="tx1"/>
                </a:solidFill>
              </a:rPr>
              <a:t>batches, 106K (all) </a:t>
            </a:r>
            <a:r>
              <a:rPr lang="en-GB" sz="2400" dirty="0" smtClean="0">
                <a:solidFill>
                  <a:schemeClr val="tx1"/>
                </a:solidFill>
              </a:rPr>
              <a:t>complaints</a:t>
            </a:r>
            <a:r>
              <a:rPr lang="en-GB" sz="2400" dirty="0">
                <a:solidFill>
                  <a:schemeClr val="tx1"/>
                </a:solidFill>
              </a:rPr>
              <a:t>, sequence length </a:t>
            </a:r>
            <a:r>
              <a:rPr lang="en-GB" sz="2400" dirty="0" smtClean="0">
                <a:solidFill>
                  <a:schemeClr val="tx1"/>
                </a:solidFill>
              </a:rPr>
              <a:t>128: </a:t>
            </a:r>
            <a:r>
              <a:rPr lang="en-GB" sz="2400" dirty="0">
                <a:solidFill>
                  <a:schemeClr val="tx1"/>
                </a:solidFill>
              </a:rPr>
              <a:t>avg. accuracy </a:t>
            </a:r>
            <a:r>
              <a:rPr lang="en-GB" sz="2400" dirty="0" smtClean="0">
                <a:solidFill>
                  <a:schemeClr val="tx1"/>
                </a:solidFill>
              </a:rPr>
              <a:t>0.77</a:t>
            </a:r>
            <a:endParaRPr lang="en-GB" sz="24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400" dirty="0">
                <a:solidFill>
                  <a:schemeClr val="tx1"/>
                </a:solidFill>
                <a:sym typeface="Wingdings" panose="05000000000000000000" pitchFamily="2" charset="2"/>
              </a:rPr>
              <a:t>  </a:t>
            </a:r>
            <a:r>
              <a:rPr lang="en-GB" sz="2400" b="1" dirty="0">
                <a:solidFill>
                  <a:schemeClr val="tx1"/>
                </a:solidFill>
              </a:rPr>
              <a:t>run 4</a:t>
            </a:r>
            <a:r>
              <a:rPr lang="en-GB" sz="2400" b="1" dirty="0" smtClean="0">
                <a:solidFill>
                  <a:schemeClr val="tx1"/>
                </a:solidFill>
              </a:rPr>
              <a:t>)</a:t>
            </a:r>
            <a:r>
              <a:rPr lang="en-GB" sz="2400" dirty="0" smtClean="0">
                <a:solidFill>
                  <a:schemeClr val="tx1"/>
                </a:solidFill>
              </a:rPr>
              <a:t> 16 </a:t>
            </a:r>
            <a:r>
              <a:rPr lang="en-GB" sz="2400" dirty="0">
                <a:solidFill>
                  <a:schemeClr val="tx1"/>
                </a:solidFill>
              </a:rPr>
              <a:t>batches, 106K (all) complaints, sequence length 256: avg. accuracy </a:t>
            </a:r>
            <a:r>
              <a:rPr lang="en-GB" sz="2400" dirty="0" smtClean="0">
                <a:solidFill>
                  <a:schemeClr val="tx1"/>
                </a:solidFill>
              </a:rPr>
              <a:t>0.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400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en-GB" sz="2400" dirty="0" smtClean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en-GB" sz="2400" b="1" dirty="0" smtClean="0">
                <a:solidFill>
                  <a:schemeClr val="tx1"/>
                </a:solidFill>
              </a:rPr>
              <a:t>run 5)</a:t>
            </a:r>
            <a:r>
              <a:rPr lang="en-GB" sz="2400" dirty="0" smtClean="0">
                <a:solidFill>
                  <a:schemeClr val="tx1"/>
                </a:solidFill>
              </a:rPr>
              <a:t> </a:t>
            </a:r>
            <a:r>
              <a:rPr lang="en-GB" sz="2400" dirty="0">
                <a:solidFill>
                  <a:schemeClr val="tx1"/>
                </a:solidFill>
              </a:rPr>
              <a:t>16 batches, 106K (all) complaints, sequence length 256: avg. accuracy </a:t>
            </a:r>
            <a:r>
              <a:rPr lang="en-GB" sz="2400" dirty="0" smtClean="0">
                <a:solidFill>
                  <a:schemeClr val="tx1"/>
                </a:solidFill>
              </a:rPr>
              <a:t>0.</a:t>
            </a:r>
          </a:p>
          <a:p>
            <a:pPr marL="566928" lvl="3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1800" dirty="0" smtClean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à"/>
            </a:pPr>
            <a:endParaRPr lang="en-GB" sz="1800" dirty="0" smtClean="0">
              <a:solidFill>
                <a:schemeClr val="tx1"/>
              </a:solidFill>
            </a:endParaRPr>
          </a:p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2200" dirty="0" smtClean="0">
              <a:solidFill>
                <a:schemeClr val="tx1"/>
              </a:solidFill>
            </a:endParaRPr>
          </a:p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 i="1" dirty="0">
                <a:solidFill>
                  <a:schemeClr val="tx1"/>
                </a:solidFill>
              </a:rPr>
              <a:t>Observations:</a:t>
            </a:r>
            <a:endParaRPr lang="en-GB" sz="2400" dirty="0">
              <a:solidFill>
                <a:schemeClr val="tx1"/>
              </a:solidFill>
            </a:endParaRPr>
          </a:p>
          <a:p>
            <a:pPr marL="201168" lvl="1" indent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i="1" dirty="0" smtClean="0">
                <a:solidFill>
                  <a:schemeClr val="tx1"/>
                </a:solidFill>
              </a:rPr>
              <a:t>Better results than version 1 and 2.</a:t>
            </a:r>
          </a:p>
          <a:p>
            <a:pPr marL="201168" lvl="1" indent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i="1" dirty="0" smtClean="0">
                <a:solidFill>
                  <a:schemeClr val="tx1"/>
                </a:solidFill>
              </a:rPr>
              <a:t>Models take less time to run.</a:t>
            </a:r>
          </a:p>
          <a:p>
            <a:pPr marL="201168" lvl="1" indent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i="1" dirty="0" smtClean="0">
                <a:solidFill>
                  <a:schemeClr val="tx1"/>
                </a:solidFill>
              </a:rPr>
              <a:t>It appears removing words (tokens) is bad for BERT’s understanding of context.</a:t>
            </a:r>
          </a:p>
          <a:p>
            <a:pPr marL="201168" lvl="1" indent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i="1" dirty="0" smtClean="0">
                <a:solidFill>
                  <a:schemeClr val="tx1"/>
                </a:solidFill>
              </a:rPr>
              <a:t>Training loss between epochs even lower than version 2.</a:t>
            </a:r>
            <a:endParaRPr lang="en-GB" sz="2400" i="1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dirty="0" smtClean="0">
              <a:solidFill>
                <a:schemeClr val="tx1"/>
              </a:solidFill>
            </a:endParaRPr>
          </a:p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18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</p:txBody>
      </p:sp>
      <p:sp>
        <p:nvSpPr>
          <p:cNvPr id="1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smtClean="0"/>
              <a:t>Bryan Van Huyneghem</a:t>
            </a:r>
            <a:endParaRPr lang="nl-BE" sz="800" dirty="0"/>
          </a:p>
        </p:txBody>
      </p:sp>
      <p:sp>
        <p:nvSpPr>
          <p:cNvPr id="19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b="1" i="1" dirty="0">
              <a:solidFill>
                <a:schemeClr val="tx1"/>
              </a:solidFill>
            </a:endParaRPr>
          </a:p>
        </p:txBody>
      </p:sp>
      <p:sp>
        <p:nvSpPr>
          <p:cNvPr id="14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Sprint 1 – Sprint 2 </a:t>
            </a:r>
            <a:r>
              <a:rPr lang="en-GB" sz="1200" cap="none" dirty="0"/>
              <a:t>– </a:t>
            </a:r>
            <a:r>
              <a:rPr lang="en-GB" sz="1400" cap="none" dirty="0" smtClean="0"/>
              <a:t>Pre-processing</a:t>
            </a:r>
            <a:r>
              <a:rPr lang="en-GB" sz="1400" b="1" cap="none" dirty="0" smtClean="0"/>
              <a:t> </a:t>
            </a:r>
            <a:r>
              <a:rPr lang="en-GB" sz="1400" cap="none" dirty="0" smtClean="0"/>
              <a:t>– </a:t>
            </a:r>
            <a:r>
              <a:rPr lang="en-GB" sz="1400" cap="none" dirty="0"/>
              <a:t>LDA – </a:t>
            </a:r>
            <a:r>
              <a:rPr lang="en-GB" sz="1600" b="1" cap="none" dirty="0" smtClean="0"/>
              <a:t>BERT</a:t>
            </a:r>
            <a:endParaRPr lang="nl-BE" sz="1400" b="1" cap="none" dirty="0"/>
          </a:p>
        </p:txBody>
      </p:sp>
      <p:pic>
        <p:nvPicPr>
          <p:cNvPr id="13" name="Picture 2" descr="https://miro.medium.com/max/300/0*2XpE-VjhhLGkFDYg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3518" y="226086"/>
            <a:ext cx="574018" cy="765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Afbeelding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950" y="286604"/>
            <a:ext cx="744621" cy="754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14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8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143427" y="29887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806958" lvl="1" indent="-514350">
              <a:buFont typeface="+mj-lt"/>
              <a:buAutoNum type="arabicParenR"/>
            </a:pPr>
            <a:endParaRPr lang="nl-BE" sz="2200" dirty="0"/>
          </a:p>
        </p:txBody>
      </p:sp>
      <p:sp>
        <p:nvSpPr>
          <p:cNvPr id="1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err="1" smtClean="0"/>
              <a:t>Anoek</a:t>
            </a:r>
            <a:r>
              <a:rPr lang="nl-BE" sz="1400" dirty="0" smtClean="0"/>
              <a:t> </a:t>
            </a:r>
            <a:r>
              <a:rPr lang="nl-BE" sz="1400" dirty="0" err="1" smtClean="0"/>
              <a:t>Strumane</a:t>
            </a:r>
            <a:endParaRPr lang="nl-BE" sz="800" dirty="0"/>
          </a:p>
        </p:txBody>
      </p:sp>
      <p:sp>
        <p:nvSpPr>
          <p:cNvPr id="19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tx1"/>
                </a:solidFill>
              </a:rPr>
              <a:t>Results with SVM: </a:t>
            </a:r>
            <a:r>
              <a:rPr lang="en-GB" b="1" i="1" dirty="0" smtClean="0">
                <a:solidFill>
                  <a:schemeClr val="tx1"/>
                </a:solidFill>
              </a:rPr>
              <a:t>narrative</a:t>
            </a:r>
            <a:r>
              <a:rPr lang="en-GB" dirty="0" smtClean="0">
                <a:solidFill>
                  <a:schemeClr val="tx1"/>
                </a:solidFill>
              </a:rPr>
              <a:t> only</a:t>
            </a:r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3" name="Afbeelding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950" y="286604"/>
            <a:ext cx="744621" cy="754512"/>
          </a:xfrm>
          <a:prstGeom prst="rect">
            <a:avLst/>
          </a:prstGeom>
        </p:spPr>
      </p:pic>
      <p:pic>
        <p:nvPicPr>
          <p:cNvPr id="24" name="Picture 2" descr="Support Vector Machines Icons - Download Free Vector Icons | Noun ...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6331" y="378257"/>
            <a:ext cx="571205" cy="571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Afbeelding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3080" y="1972387"/>
            <a:ext cx="8686800" cy="3067050"/>
          </a:xfrm>
          <a:prstGeom prst="rect">
            <a:avLst/>
          </a:prstGeom>
        </p:spPr>
      </p:pic>
      <p:sp>
        <p:nvSpPr>
          <p:cNvPr id="4" name="Rechthoek 3"/>
          <p:cNvSpPr/>
          <p:nvPr/>
        </p:nvSpPr>
        <p:spPr>
          <a:xfrm>
            <a:off x="7742490" y="2597922"/>
            <a:ext cx="555475" cy="1623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5" name="Rechthoek 14"/>
          <p:cNvSpPr/>
          <p:nvPr/>
        </p:nvSpPr>
        <p:spPr>
          <a:xfrm>
            <a:off x="7742490" y="3895458"/>
            <a:ext cx="555475" cy="1623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6" name="Rechthoek 15"/>
          <p:cNvSpPr/>
          <p:nvPr/>
        </p:nvSpPr>
        <p:spPr>
          <a:xfrm>
            <a:off x="7742490" y="4220555"/>
            <a:ext cx="555475" cy="1623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0" name="Rechthoek 19"/>
          <p:cNvSpPr/>
          <p:nvPr/>
        </p:nvSpPr>
        <p:spPr>
          <a:xfrm>
            <a:off x="9914405" y="2186299"/>
            <a:ext cx="555475" cy="22660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8" name="Rechteraccolade 7"/>
          <p:cNvSpPr/>
          <p:nvPr/>
        </p:nvSpPr>
        <p:spPr>
          <a:xfrm>
            <a:off x="10536964" y="2186299"/>
            <a:ext cx="199367" cy="219662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" name="Tekstvak 8"/>
          <p:cNvSpPr txBox="1"/>
          <p:nvPr/>
        </p:nvSpPr>
        <p:spPr>
          <a:xfrm>
            <a:off x="10801884" y="2760292"/>
            <a:ext cx="10374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Still not</a:t>
            </a:r>
          </a:p>
          <a:p>
            <a:r>
              <a:rPr lang="en-GB" dirty="0"/>
              <a:t>b</a:t>
            </a:r>
            <a:r>
              <a:rPr lang="en-GB" dirty="0" smtClean="0"/>
              <a:t>alanced</a:t>
            </a:r>
          </a:p>
          <a:p>
            <a:r>
              <a:rPr lang="en-GB" dirty="0"/>
              <a:t>e</a:t>
            </a:r>
            <a:r>
              <a:rPr lang="en-GB" dirty="0" smtClean="0"/>
              <a:t>nough.</a:t>
            </a:r>
            <a:endParaRPr lang="nl-BE" dirty="0"/>
          </a:p>
        </p:txBody>
      </p:sp>
      <p:sp>
        <p:nvSpPr>
          <p:cNvPr id="21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EDA</a:t>
            </a:r>
            <a:r>
              <a:rPr lang="en-GB" sz="1400" b="1" cap="none" dirty="0" smtClean="0"/>
              <a:t> </a:t>
            </a:r>
            <a:r>
              <a:rPr lang="en-GB" sz="1400" cap="none" dirty="0" smtClean="0"/>
              <a:t>– Cleaning – </a:t>
            </a:r>
            <a:r>
              <a:rPr lang="en-GB" sz="1600" b="1" cap="none" dirty="0" smtClean="0"/>
              <a:t>Results SVM </a:t>
            </a:r>
            <a:r>
              <a:rPr lang="en-GB" sz="1400" cap="none" dirty="0" smtClean="0"/>
              <a:t>– </a:t>
            </a:r>
            <a:r>
              <a:rPr lang="en-GB" sz="1400" cap="none" dirty="0"/>
              <a:t>Results </a:t>
            </a:r>
            <a:r>
              <a:rPr lang="en-GB" sz="1400" cap="none" dirty="0" smtClean="0"/>
              <a:t>RF </a:t>
            </a:r>
            <a:r>
              <a:rPr lang="en-GB" sz="1400" cap="none" dirty="0"/>
              <a:t>– Conclusions – Sprint 2 – Sprint 3</a:t>
            </a:r>
            <a:endParaRPr lang="nl-BE" sz="1400" cap="none" dirty="0"/>
          </a:p>
        </p:txBody>
      </p:sp>
    </p:spTree>
    <p:extLst>
      <p:ext uri="{BB962C8B-B14F-4D97-AF65-F5344CB8AC3E}">
        <p14:creationId xmlns:p14="http://schemas.microsoft.com/office/powerpoint/2010/main" val="2651890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80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143427" y="29887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tx1"/>
                </a:solidFill>
              </a:rPr>
              <a:t>Conclusion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>
                <a:solidFill>
                  <a:schemeClr val="tx1"/>
                </a:solidFill>
              </a:rPr>
              <a:t> </a:t>
            </a:r>
            <a:r>
              <a:rPr lang="en-GB" sz="2200" dirty="0" smtClean="0">
                <a:solidFill>
                  <a:schemeClr val="tx1"/>
                </a:solidFill>
              </a:rPr>
              <a:t> Batch size does not necessarily improve model.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b="1" dirty="0">
                <a:solidFill>
                  <a:schemeClr val="tx1"/>
                </a:solidFill>
              </a:rPr>
              <a:t> </a:t>
            </a:r>
            <a:r>
              <a:rPr lang="en-GB" sz="2200" b="1" dirty="0" smtClean="0">
                <a:solidFill>
                  <a:schemeClr val="tx1"/>
                </a:solidFill>
              </a:rPr>
              <a:t> </a:t>
            </a:r>
            <a:r>
              <a:rPr lang="en-GB" sz="2200" dirty="0" smtClean="0">
                <a:solidFill>
                  <a:schemeClr val="tx1"/>
                </a:solidFill>
              </a:rPr>
              <a:t>Sequence length of complaint (128 </a:t>
            </a:r>
            <a:r>
              <a:rPr lang="en-GB" sz="2200" dirty="0" smtClean="0">
                <a:solidFill>
                  <a:schemeClr val="tx1"/>
                </a:solidFill>
                <a:sym typeface="Wingdings" panose="05000000000000000000" pitchFamily="2" charset="2"/>
              </a:rPr>
              <a:t> 256): improves avg. model accuracy only slightly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à"/>
            </a:pPr>
            <a:r>
              <a:rPr lang="en-GB" sz="1800" dirty="0" smtClean="0">
                <a:solidFill>
                  <a:schemeClr val="tx1"/>
                </a:solidFill>
                <a:sym typeface="Wingdings" panose="05000000000000000000" pitchFamily="2" charset="2"/>
              </a:rPr>
              <a:t> BERT does not need as many words to understand complaint.</a:t>
            </a:r>
          </a:p>
          <a:p>
            <a:pPr marL="566928" lvl="3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1800" dirty="0" smtClean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à"/>
            </a:pPr>
            <a:endParaRPr lang="en-GB" sz="18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 smtClean="0">
                <a:solidFill>
                  <a:schemeClr val="tx1"/>
                </a:solidFill>
              </a:rPr>
              <a:t>  Hypothesis was: fully cleaned version (1) &gt; version 2 &amp; 3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à"/>
            </a:pPr>
            <a:r>
              <a:rPr lang="en-GB" sz="1800" dirty="0" smtClean="0">
                <a:solidFill>
                  <a:schemeClr val="tx1"/>
                </a:solidFill>
                <a:sym typeface="Wingdings" panose="05000000000000000000" pitchFamily="2" charset="2"/>
              </a:rPr>
              <a:t> Proved wrong! Version 3 (with censored data (XXXX)) is superior.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à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 smtClean="0">
                <a:solidFill>
                  <a:schemeClr val="tx1"/>
                </a:solidFill>
              </a:rPr>
              <a:t>  Could potentially push to 80+ % avg. model accuracy, if loans are grouped as one product, or a better distinction can be made/added (more information for BERT).</a:t>
            </a: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dirty="0" smtClean="0">
              <a:solidFill>
                <a:schemeClr val="tx1"/>
              </a:solidFill>
            </a:endParaRPr>
          </a:p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18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</p:txBody>
      </p:sp>
      <p:sp>
        <p:nvSpPr>
          <p:cNvPr id="1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smtClean="0"/>
              <a:t>Bryan Van Huyneghem</a:t>
            </a:r>
            <a:endParaRPr lang="nl-BE" sz="800" dirty="0"/>
          </a:p>
        </p:txBody>
      </p:sp>
      <p:sp>
        <p:nvSpPr>
          <p:cNvPr id="19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b="1" i="1" dirty="0">
              <a:solidFill>
                <a:schemeClr val="tx1"/>
              </a:solidFill>
            </a:endParaRPr>
          </a:p>
        </p:txBody>
      </p:sp>
      <p:sp>
        <p:nvSpPr>
          <p:cNvPr id="14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Sprint 1 – Sprint 2 </a:t>
            </a:r>
            <a:r>
              <a:rPr lang="en-GB" sz="1200" cap="none" dirty="0"/>
              <a:t>– </a:t>
            </a:r>
            <a:r>
              <a:rPr lang="en-GB" sz="1400" cap="none" dirty="0" smtClean="0"/>
              <a:t>Pre-processing</a:t>
            </a:r>
            <a:r>
              <a:rPr lang="en-GB" sz="1400" b="1" cap="none" dirty="0" smtClean="0"/>
              <a:t> </a:t>
            </a:r>
            <a:r>
              <a:rPr lang="en-GB" sz="1400" cap="none" dirty="0" smtClean="0"/>
              <a:t>– </a:t>
            </a:r>
            <a:r>
              <a:rPr lang="en-GB" sz="1400" cap="none" dirty="0"/>
              <a:t>LDA – </a:t>
            </a:r>
            <a:r>
              <a:rPr lang="en-GB" sz="1600" b="1" cap="none" dirty="0" smtClean="0"/>
              <a:t>BERT</a:t>
            </a:r>
            <a:endParaRPr lang="nl-BE" sz="1400" b="1" cap="none" dirty="0"/>
          </a:p>
        </p:txBody>
      </p:sp>
      <p:pic>
        <p:nvPicPr>
          <p:cNvPr id="13" name="Picture 2" descr="https://miro.medium.com/max/300/0*2XpE-VjhhLGkFDYg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3518" y="226086"/>
            <a:ext cx="574018" cy="765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8497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2" descr="Google BERT: Google announces the most important update of its ..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9289" y="3577452"/>
            <a:ext cx="4599087" cy="2586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81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143427" y="29887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tx1"/>
                </a:solidFill>
              </a:rPr>
              <a:t>Conclusion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>
                <a:solidFill>
                  <a:schemeClr val="tx1"/>
                </a:solidFill>
              </a:rPr>
              <a:t> </a:t>
            </a:r>
            <a:r>
              <a:rPr lang="en-GB" sz="2200" dirty="0" smtClean="0">
                <a:solidFill>
                  <a:schemeClr val="tx1"/>
                </a:solidFill>
              </a:rPr>
              <a:t> </a:t>
            </a:r>
            <a:r>
              <a:rPr lang="en-GB" sz="2200" b="1" dirty="0" smtClean="0">
                <a:solidFill>
                  <a:schemeClr val="tx1"/>
                </a:solidFill>
              </a:rPr>
              <a:t>BERT</a:t>
            </a:r>
            <a:r>
              <a:rPr lang="en-GB" sz="2200" dirty="0" smtClean="0">
                <a:solidFill>
                  <a:schemeClr val="tx1"/>
                </a:solidFill>
              </a:rPr>
              <a:t> is indeed </a:t>
            </a:r>
            <a:r>
              <a:rPr lang="en-GB" sz="2200" u="sng" dirty="0" smtClean="0">
                <a:solidFill>
                  <a:schemeClr val="tx1"/>
                </a:solidFill>
              </a:rPr>
              <a:t>much better</a:t>
            </a:r>
            <a:r>
              <a:rPr lang="en-GB" sz="2200" dirty="0" smtClean="0">
                <a:solidFill>
                  <a:schemeClr val="tx1"/>
                </a:solidFill>
              </a:rPr>
              <a:t> when compared to RF (0.69) or SVM (0.58) in terms of avg. model accuracy.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à"/>
            </a:pPr>
            <a:r>
              <a:rPr lang="en-GB" sz="1800" b="1" i="1" dirty="0">
                <a:solidFill>
                  <a:schemeClr val="tx1"/>
                </a:solidFill>
              </a:rPr>
              <a:t> </a:t>
            </a:r>
            <a:r>
              <a:rPr lang="en-GB" sz="1800" b="1" i="1" dirty="0" smtClean="0">
                <a:solidFill>
                  <a:schemeClr val="tx1"/>
                </a:solidFill>
              </a:rPr>
              <a:t>Narrative</a:t>
            </a:r>
            <a:r>
              <a:rPr lang="en-GB" sz="1800" dirty="0" smtClean="0">
                <a:solidFill>
                  <a:schemeClr val="tx1"/>
                </a:solidFill>
              </a:rPr>
              <a:t> only</a:t>
            </a:r>
          </a:p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 smtClean="0">
                <a:solidFill>
                  <a:schemeClr val="tx1"/>
                </a:solidFill>
              </a:rPr>
              <a:t>  Additional experiment: more epochs. Improvement?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 smtClean="0">
                <a:solidFill>
                  <a:schemeClr val="tx1"/>
                </a:solidFill>
              </a:rPr>
              <a:t>  Large BERT </a:t>
            </a:r>
            <a:r>
              <a:rPr lang="en-GB" sz="2200" dirty="0" smtClean="0">
                <a:solidFill>
                  <a:schemeClr val="tx1"/>
                </a:solidFill>
                <a:sym typeface="Wingdings" panose="05000000000000000000" pitchFamily="2" charset="2"/>
              </a:rPr>
              <a:t> need more GPU memory</a:t>
            </a:r>
            <a:endParaRPr lang="en-GB" sz="2200" dirty="0" smtClean="0">
              <a:solidFill>
                <a:schemeClr val="tx1"/>
              </a:solidFill>
            </a:endParaRPr>
          </a:p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18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</p:txBody>
      </p:sp>
      <p:sp>
        <p:nvSpPr>
          <p:cNvPr id="1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smtClean="0"/>
              <a:t>Bryan Van Huyneghem</a:t>
            </a:r>
            <a:endParaRPr lang="nl-BE" sz="800" dirty="0"/>
          </a:p>
        </p:txBody>
      </p:sp>
      <p:sp>
        <p:nvSpPr>
          <p:cNvPr id="19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b="1" i="1" dirty="0">
              <a:solidFill>
                <a:schemeClr val="tx1"/>
              </a:solidFill>
            </a:endParaRPr>
          </a:p>
        </p:txBody>
      </p:sp>
      <p:sp>
        <p:nvSpPr>
          <p:cNvPr id="14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Sprint 1 – Sprint 2 </a:t>
            </a:r>
            <a:r>
              <a:rPr lang="en-GB" sz="1200" cap="none" dirty="0"/>
              <a:t>– </a:t>
            </a:r>
            <a:r>
              <a:rPr lang="en-GB" sz="1400" cap="none" dirty="0" smtClean="0"/>
              <a:t>Pre-processing</a:t>
            </a:r>
            <a:r>
              <a:rPr lang="en-GB" sz="1400" b="1" cap="none" dirty="0" smtClean="0"/>
              <a:t> </a:t>
            </a:r>
            <a:r>
              <a:rPr lang="en-GB" sz="1400" cap="none" dirty="0" smtClean="0"/>
              <a:t>– </a:t>
            </a:r>
            <a:r>
              <a:rPr lang="en-GB" sz="1400" cap="none" dirty="0"/>
              <a:t>LDA – </a:t>
            </a:r>
            <a:r>
              <a:rPr lang="en-GB" sz="1600" b="1" cap="none" dirty="0" smtClean="0"/>
              <a:t>BERT</a:t>
            </a:r>
            <a:endParaRPr lang="nl-BE" sz="1400" b="1" cap="none" dirty="0"/>
          </a:p>
        </p:txBody>
      </p:sp>
      <p:pic>
        <p:nvPicPr>
          <p:cNvPr id="13" name="Picture 2" descr="https://miro.medium.com/max/300/0*2XpE-VjhhLGkFDYg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3518" y="226086"/>
            <a:ext cx="574018" cy="765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9648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4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82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143427" y="29887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18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</p:txBody>
      </p:sp>
      <p:sp>
        <p:nvSpPr>
          <p:cNvPr id="1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smtClean="0"/>
              <a:t>Bryan Van Huyneghem</a:t>
            </a:r>
            <a:endParaRPr lang="nl-BE" sz="800" dirty="0"/>
          </a:p>
        </p:txBody>
      </p:sp>
      <p:sp>
        <p:nvSpPr>
          <p:cNvPr id="19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 i="1" dirty="0" smtClean="0">
                <a:solidFill>
                  <a:schemeClr val="tx1"/>
                </a:solidFill>
              </a:rPr>
              <a:t>Motivated to keep learning!</a:t>
            </a:r>
            <a:endParaRPr lang="en-GB" b="1" i="1" dirty="0">
              <a:solidFill>
                <a:schemeClr val="tx1"/>
              </a:solidFill>
            </a:endParaRPr>
          </a:p>
        </p:txBody>
      </p:sp>
      <p:sp>
        <p:nvSpPr>
          <p:cNvPr id="14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Sprint 1 – Sprint 2 </a:t>
            </a:r>
            <a:r>
              <a:rPr lang="en-GB" sz="1200" cap="none" dirty="0"/>
              <a:t>– </a:t>
            </a:r>
            <a:r>
              <a:rPr lang="en-GB" sz="1400" cap="none" dirty="0" smtClean="0"/>
              <a:t>Sprint 3</a:t>
            </a:r>
            <a:endParaRPr lang="nl-BE" sz="1400" cap="none" dirty="0"/>
          </a:p>
        </p:txBody>
      </p:sp>
      <p:pic>
        <p:nvPicPr>
          <p:cNvPr id="2" name="Afbeelding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5480" y="1432854"/>
            <a:ext cx="8382000" cy="409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148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9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143427" y="29887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 smtClean="0">
                <a:solidFill>
                  <a:schemeClr val="tx1"/>
                </a:solidFill>
              </a:rPr>
              <a:t> Principal components: 20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 smtClean="0">
                <a:solidFill>
                  <a:schemeClr val="tx1"/>
                </a:solidFill>
              </a:rPr>
              <a:t> Narrative cleaned </a:t>
            </a:r>
            <a:r>
              <a:rPr lang="en-GB" sz="2200" dirty="0" smtClean="0">
                <a:solidFill>
                  <a:schemeClr val="tx1"/>
                </a:solidFill>
                <a:sym typeface="Wingdings" panose="05000000000000000000" pitchFamily="2" charset="2"/>
              </a:rPr>
              <a:t> 0.98 avg. model accuracy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en-GB" sz="2200" dirty="0" smtClean="0">
                <a:solidFill>
                  <a:schemeClr val="tx1"/>
                </a:solidFill>
                <a:sym typeface="Wingdings" panose="05000000000000000000" pitchFamily="2" charset="2"/>
              </a:rPr>
              <a:t>Products balanced </a:t>
            </a:r>
            <a:r>
              <a:rPr lang="en-GB" sz="2200" dirty="0">
                <a:solidFill>
                  <a:schemeClr val="tx1"/>
                </a:solidFill>
                <a:sym typeface="Wingdings" panose="05000000000000000000" pitchFamily="2" charset="2"/>
              </a:rPr>
              <a:t> 0.96 avg. model </a:t>
            </a:r>
            <a:r>
              <a:rPr lang="en-GB" sz="2200" dirty="0" smtClean="0">
                <a:solidFill>
                  <a:schemeClr val="tx1"/>
                </a:solidFill>
                <a:sym typeface="Wingdings" panose="05000000000000000000" pitchFamily="2" charset="2"/>
              </a:rPr>
              <a:t>accuracy </a:t>
            </a:r>
            <a:r>
              <a:rPr lang="en-GB" i="1" dirty="0" smtClean="0">
                <a:solidFill>
                  <a:schemeClr val="tx1"/>
                </a:solidFill>
                <a:sym typeface="Wingdings" panose="05000000000000000000" pitchFamily="2" charset="2"/>
              </a:rPr>
              <a:t>(less guessing)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en-GB" sz="2200" dirty="0" smtClean="0">
                <a:solidFill>
                  <a:schemeClr val="tx1"/>
                </a:solidFill>
                <a:sym typeface="Wingdings" panose="05000000000000000000" pitchFamily="2" charset="2"/>
              </a:rPr>
              <a:t>Removing products that rarely occur </a:t>
            </a:r>
            <a:r>
              <a:rPr lang="en-GB" sz="2200" dirty="0">
                <a:solidFill>
                  <a:schemeClr val="tx1"/>
                </a:solidFill>
                <a:sym typeface="Wingdings" panose="05000000000000000000" pitchFamily="2" charset="2"/>
              </a:rPr>
              <a:t> 0.96 avg. model </a:t>
            </a:r>
            <a:r>
              <a:rPr lang="en-GB" sz="2200" dirty="0" smtClean="0">
                <a:solidFill>
                  <a:schemeClr val="tx1"/>
                </a:solidFill>
                <a:sym typeface="Wingdings" panose="05000000000000000000" pitchFamily="2" charset="2"/>
              </a:rPr>
              <a:t>accuracy</a:t>
            </a:r>
            <a:endParaRPr lang="en-GB" sz="2200" dirty="0">
              <a:solidFill>
                <a:schemeClr val="tx1"/>
              </a:solidFill>
              <a:sym typeface="Wingdings" panose="05000000000000000000" pitchFamily="2" charset="2"/>
            </a:endParaRPr>
          </a:p>
        </p:txBody>
      </p:sp>
      <p:sp>
        <p:nvSpPr>
          <p:cNvPr id="1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err="1" smtClean="0"/>
              <a:t>Anoek</a:t>
            </a:r>
            <a:r>
              <a:rPr lang="nl-BE" sz="1400" dirty="0" smtClean="0"/>
              <a:t> </a:t>
            </a:r>
            <a:r>
              <a:rPr lang="nl-BE" sz="1400" dirty="0" err="1" smtClean="0"/>
              <a:t>Strumane</a:t>
            </a:r>
            <a:endParaRPr lang="nl-BE" sz="800" dirty="0"/>
          </a:p>
        </p:txBody>
      </p:sp>
      <p:sp>
        <p:nvSpPr>
          <p:cNvPr id="19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tx1"/>
                </a:solidFill>
              </a:rPr>
              <a:t>Results with SVM: adding </a:t>
            </a:r>
            <a:r>
              <a:rPr lang="en-GB" b="1" i="1" dirty="0" smtClean="0">
                <a:solidFill>
                  <a:schemeClr val="tx1"/>
                </a:solidFill>
              </a:rPr>
              <a:t>issue</a:t>
            </a:r>
            <a:endParaRPr lang="en-GB" b="1" i="1" dirty="0">
              <a:solidFill>
                <a:schemeClr val="tx1"/>
              </a:solidFill>
            </a:endParaRPr>
          </a:p>
        </p:txBody>
      </p:sp>
      <p:pic>
        <p:nvPicPr>
          <p:cNvPr id="3" name="Afbeelding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950" y="286604"/>
            <a:ext cx="744621" cy="754512"/>
          </a:xfrm>
          <a:prstGeom prst="rect">
            <a:avLst/>
          </a:prstGeom>
        </p:spPr>
      </p:pic>
      <p:pic>
        <p:nvPicPr>
          <p:cNvPr id="10242" name="Picture 2" descr="Support Vector Machines Icons - Download Free Vector Icons | Noun ...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6331" y="378257"/>
            <a:ext cx="571205" cy="571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EDA</a:t>
            </a:r>
            <a:r>
              <a:rPr lang="en-GB" sz="1400" b="1" cap="none" dirty="0" smtClean="0"/>
              <a:t> </a:t>
            </a:r>
            <a:r>
              <a:rPr lang="en-GB" sz="1400" cap="none" dirty="0" smtClean="0"/>
              <a:t>– Cleaning – </a:t>
            </a:r>
            <a:r>
              <a:rPr lang="en-GB" sz="1600" b="1" cap="none" dirty="0" smtClean="0"/>
              <a:t>Results SVM </a:t>
            </a:r>
            <a:r>
              <a:rPr lang="en-GB" sz="1400" cap="none" dirty="0" smtClean="0"/>
              <a:t>– </a:t>
            </a:r>
            <a:r>
              <a:rPr lang="en-GB" sz="1400" cap="none" dirty="0"/>
              <a:t>Results </a:t>
            </a:r>
            <a:r>
              <a:rPr lang="en-GB" sz="1400" cap="none" dirty="0" smtClean="0"/>
              <a:t>RF </a:t>
            </a:r>
            <a:r>
              <a:rPr lang="en-GB" sz="1400" cap="none" dirty="0"/>
              <a:t>– Conclusions – Sprint 2 – Sprint 3</a:t>
            </a:r>
            <a:endParaRPr lang="nl-BE" sz="1400" cap="none" dirty="0"/>
          </a:p>
        </p:txBody>
      </p:sp>
    </p:spTree>
    <p:extLst>
      <p:ext uri="{BB962C8B-B14F-4D97-AF65-F5344CB8AC3E}">
        <p14:creationId xmlns:p14="http://schemas.microsoft.com/office/powerpoint/2010/main" val="1035774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rugblik">
  <a:themeElements>
    <a:clrScheme name="Terugblik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Terugblik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rugblik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ppt/theme/theme2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2485</TotalTime>
  <Words>3970</Words>
  <Application>Microsoft Office PowerPoint</Application>
  <PresentationFormat>Breedbeeld</PresentationFormat>
  <Paragraphs>910</Paragraphs>
  <Slides>82</Slides>
  <Notes>1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4</vt:i4>
      </vt:variant>
      <vt:variant>
        <vt:lpstr>Thema</vt:lpstr>
      </vt:variant>
      <vt:variant>
        <vt:i4>1</vt:i4>
      </vt:variant>
      <vt:variant>
        <vt:lpstr>Diatitels</vt:lpstr>
      </vt:variant>
      <vt:variant>
        <vt:i4>82</vt:i4>
      </vt:variant>
    </vt:vector>
  </HeadingPairs>
  <TitlesOfParts>
    <vt:vector size="87" baseType="lpstr">
      <vt:lpstr>Arial</vt:lpstr>
      <vt:lpstr>Calibri</vt:lpstr>
      <vt:lpstr>Calibri Light</vt:lpstr>
      <vt:lpstr>Wingdings</vt:lpstr>
      <vt:lpstr>Terugblik</vt:lpstr>
      <vt:lpstr>Machine Learning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Droneplanning-tool</dc:title>
  <dc:creator>Bryan Van Huyneghem</dc:creator>
  <cp:lastModifiedBy>Bryan Van Huyneghem</cp:lastModifiedBy>
  <cp:revision>209</cp:revision>
  <dcterms:created xsi:type="dcterms:W3CDTF">2020-04-07T07:52:24Z</dcterms:created>
  <dcterms:modified xsi:type="dcterms:W3CDTF">2020-06-14T17:31:58Z</dcterms:modified>
</cp:coreProperties>
</file>